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77" r:id="rId3"/>
    <p:sldId id="260" r:id="rId4"/>
    <p:sldId id="268" r:id="rId5"/>
    <p:sldId id="262" r:id="rId6"/>
    <p:sldId id="269" r:id="rId7"/>
    <p:sldId id="267" r:id="rId8"/>
    <p:sldId id="263" r:id="rId9"/>
    <p:sldId id="278" r:id="rId10"/>
    <p:sldId id="266" r:id="rId11"/>
    <p:sldId id="279" r:id="rId12"/>
    <p:sldId id="280" r:id="rId13"/>
    <p:sldId id="281" r:id="rId14"/>
    <p:sldId id="282" r:id="rId15"/>
    <p:sldId id="283" r:id="rId16"/>
    <p:sldId id="271" r:id="rId17"/>
    <p:sldId id="287" r:id="rId18"/>
    <p:sldId id="288" r:id="rId19"/>
    <p:sldId id="275" r:id="rId20"/>
    <p:sldId id="286" r:id="rId21"/>
    <p:sldId id="270" r:id="rId22"/>
    <p:sldId id="272" r:id="rId23"/>
    <p:sldId id="284" r:id="rId24"/>
    <p:sldId id="289" r:id="rId25"/>
    <p:sldId id="290" r:id="rId26"/>
    <p:sldId id="291" r:id="rId27"/>
    <p:sldId id="276" r:id="rId28"/>
    <p:sldId id="257" r:id="rId29"/>
    <p:sldId id="258" r:id="rId30"/>
    <p:sldId id="261" r:id="rId31"/>
    <p:sldId id="273" r:id="rId32"/>
    <p:sldId id="274" r:id="rId33"/>
    <p:sldId id="264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FE"/>
    <a:srgbClr val="F8F8F8"/>
    <a:srgbClr val="FE9898"/>
    <a:srgbClr val="FF5050"/>
    <a:srgbClr val="F6E7FF"/>
    <a:srgbClr val="F9C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148" d="100"/>
          <a:sy n="148" d="100"/>
        </p:scale>
        <p:origin x="84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jpg>
</file>

<file path=ppt/media/image11.png>
</file>

<file path=ppt/media/image12.png>
</file>

<file path=ppt/media/image13.png>
</file>

<file path=ppt/media/image2.tiff>
</file>

<file path=ppt/media/image3.tiff>
</file>

<file path=ppt/media/image4.png>
</file>

<file path=ppt/media/image5.tiff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291C57-14CC-400B-A38F-63124F65492B}" type="datetimeFigureOut">
              <a:rPr lang="en-US" smtClean="0"/>
              <a:t>8/5/2019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D77CFC-DB61-4D9B-AD01-2294D71C0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382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F9E1E-FB24-4E9D-8472-9497F9FD1D8D}" type="datetime1">
              <a:rPr lang="en-US" smtClean="0"/>
              <a:t>8/5/2019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98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7219-D624-4935-BB25-AA6E6DC7068D}" type="datetime1">
              <a:rPr lang="en-US" smtClean="0"/>
              <a:t>8/5/2019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913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E3354-DE97-49D4-BC06-81A47F55F0F6}" type="datetime1">
              <a:rPr lang="en-US" smtClean="0"/>
              <a:t>8/5/2019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56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B85C1-868B-4FDD-A852-9B8C7EE0BD62}" type="datetime1">
              <a:rPr lang="en-US" smtClean="0"/>
              <a:t>8/5/2019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125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03A64-60E4-437B-8D92-DB26EB79DF56}" type="datetime1">
              <a:rPr lang="en-US" smtClean="0"/>
              <a:t>8/5/2019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201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1D65-D3AA-498D-8F70-B2D61253DE7A}" type="datetime1">
              <a:rPr lang="en-US" smtClean="0"/>
              <a:t>8/5/2019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08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467CE-4E6E-469B-AB70-E2617B7DD81D}" type="datetime1">
              <a:rPr lang="en-US" smtClean="0"/>
              <a:t>8/5/2019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617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B0B1A-7D69-4F27-86CF-D8F5C8A5DDD2}" type="datetime1">
              <a:rPr lang="en-US" smtClean="0"/>
              <a:t>8/5/2019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39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93F2-3C65-413F-BDB5-556E2ED3D0A9}" type="datetime1">
              <a:rPr lang="en-US" smtClean="0"/>
              <a:t>8/5/2019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6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DE353-A300-4FD2-A502-3FDC28FCBA97}" type="datetime1">
              <a:rPr lang="en-US" smtClean="0"/>
              <a:t>8/5/2019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937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C9D0C-9898-4E03-8DAB-A0D6D6869683}" type="datetime1">
              <a:rPr lang="en-US" smtClean="0"/>
              <a:t>8/5/2019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31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4800C-D32B-4152-A8FC-A2DE6035ED7A}" type="datetime1">
              <a:rPr lang="en-US" smtClean="0"/>
              <a:t>8/5/2019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38813-51E9-4662-AEEB-31472AF10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70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tiff"/><Relationship Id="rId7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273" y="1657622"/>
            <a:ext cx="9144000" cy="2387600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Roboto Condensed" panose="02000000000000000000" pitchFamily="2" charset="0"/>
                <a:ea typeface="Roboto Condensed" panose="02000000000000000000" pitchFamily="2" charset="0"/>
              </a:rPr>
              <a:t>Performance-aware Scheduling for Heterogeneous Deep Learning Clusters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273" y="4137297"/>
            <a:ext cx="9144000" cy="1655762"/>
          </a:xfrm>
        </p:spPr>
        <p:txBody>
          <a:bodyPr/>
          <a:lstStyle/>
          <a:p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Deepak Narayanan, Keshav Santhanam, Amar </a:t>
            </a:r>
            <a:r>
              <a:rPr lang="en-US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Phanishayee</a:t>
            </a:r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, </a:t>
            </a:r>
            <a:r>
              <a:rPr lang="en-US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Matei</a:t>
            </a:r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 </a:t>
            </a:r>
            <a:r>
              <a:rPr lang="en-US"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Zaharia</a:t>
            </a:r>
            <a:endParaRPr lang="en-US" dirty="0"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42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Design</a:t>
            </a:r>
          </a:p>
        </p:txBody>
      </p:sp>
      <p:grpSp>
        <p:nvGrpSpPr>
          <p:cNvPr id="4" name="Group 214">
            <a:extLst>
              <a:ext uri="{FF2B5EF4-FFF2-40B4-BE49-F238E27FC236}">
                <a16:creationId xmlns:a16="http://schemas.microsoft.com/office/drawing/2014/main" id="{EA688814-DF1C-B743-B230-98F81CEEA2A3}"/>
              </a:ext>
            </a:extLst>
          </p:cNvPr>
          <p:cNvGrpSpPr/>
          <p:nvPr/>
        </p:nvGrpSpPr>
        <p:grpSpPr>
          <a:xfrm>
            <a:off x="444497" y="2772511"/>
            <a:ext cx="2149221" cy="827702"/>
            <a:chOff x="4681501" y="1341236"/>
            <a:chExt cx="2149221" cy="82770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38152FF-95C6-1242-9366-051D8452E230}"/>
                </a:ext>
              </a:extLst>
            </p:cNvPr>
            <p:cNvSpPr txBox="1"/>
            <p:nvPr/>
          </p:nvSpPr>
          <p:spPr>
            <a:xfrm>
              <a:off x="5209707" y="1341236"/>
              <a:ext cx="1132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Roboto Condensed" panose="02000000000000000000" pitchFamily="2" charset="0"/>
                  <a:ea typeface="Roboto Condensed" panose="02000000000000000000" pitchFamily="2" charset="0"/>
                  <a:cs typeface="Gill Sans" panose="020B0502020104020203" pitchFamily="34" charset="-79"/>
                </a:rPr>
                <a:t> Job Queue</a:t>
              </a:r>
            </a:p>
          </p:txBody>
        </p:sp>
        <p:grpSp>
          <p:nvGrpSpPr>
            <p:cNvPr id="6" name="Group 216">
              <a:extLst>
                <a:ext uri="{FF2B5EF4-FFF2-40B4-BE49-F238E27FC236}">
                  <a16:creationId xmlns:a16="http://schemas.microsoft.com/office/drawing/2014/main" id="{ABBDD5DF-72CF-194B-B7AB-566F537123D5}"/>
                </a:ext>
              </a:extLst>
            </p:cNvPr>
            <p:cNvGrpSpPr/>
            <p:nvPr/>
          </p:nvGrpSpPr>
          <p:grpSpPr>
            <a:xfrm>
              <a:off x="4681501" y="1679790"/>
              <a:ext cx="2149221" cy="489148"/>
              <a:chOff x="3963598" y="1537949"/>
              <a:chExt cx="2149221" cy="489148"/>
            </a:xfrm>
          </p:grpSpPr>
          <p:cxnSp>
            <p:nvCxnSpPr>
              <p:cNvPr id="7" name="Straight Connector 217">
                <a:extLst>
                  <a:ext uri="{FF2B5EF4-FFF2-40B4-BE49-F238E27FC236}">
                    <a16:creationId xmlns:a16="http://schemas.microsoft.com/office/drawing/2014/main" id="{B8AD7EE4-BD92-FF49-B596-0337EA546FA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63598" y="1546550"/>
                <a:ext cx="213969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218">
                <a:extLst>
                  <a:ext uri="{FF2B5EF4-FFF2-40B4-BE49-F238E27FC236}">
                    <a16:creationId xmlns:a16="http://schemas.microsoft.com/office/drawing/2014/main" id="{306FD8EA-1BF0-B545-9834-F12C5F22B2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73123" y="2027097"/>
                <a:ext cx="213969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219">
                <a:extLst>
                  <a:ext uri="{FF2B5EF4-FFF2-40B4-BE49-F238E27FC236}">
                    <a16:creationId xmlns:a16="http://schemas.microsoft.com/office/drawing/2014/main" id="{774FC8BB-D63B-E44A-A875-84355A2F2D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03294" y="1537949"/>
                <a:ext cx="0" cy="48463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" name="Oval 9"/>
          <p:cNvSpPr/>
          <p:nvPr/>
        </p:nvSpPr>
        <p:spPr>
          <a:xfrm>
            <a:off x="1385843" y="3185170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" name="Oval 10"/>
          <p:cNvSpPr/>
          <p:nvPr/>
        </p:nvSpPr>
        <p:spPr>
          <a:xfrm>
            <a:off x="1775965" y="3185170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Oval 11"/>
          <p:cNvSpPr/>
          <p:nvPr/>
        </p:nvSpPr>
        <p:spPr>
          <a:xfrm>
            <a:off x="2181956" y="3190516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3" name="Oval 12"/>
          <p:cNvSpPr/>
          <p:nvPr/>
        </p:nvSpPr>
        <p:spPr>
          <a:xfrm>
            <a:off x="967737" y="3179023"/>
            <a:ext cx="325730" cy="32573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4" name="Oval 13"/>
          <p:cNvSpPr/>
          <p:nvPr/>
        </p:nvSpPr>
        <p:spPr>
          <a:xfrm>
            <a:off x="563623" y="3184943"/>
            <a:ext cx="325730" cy="325730"/>
          </a:xfrm>
          <a:prstGeom prst="ellipse">
            <a:avLst/>
          </a:prstGeom>
          <a:solidFill>
            <a:srgbClr val="F6E7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2720710" y="3182740"/>
            <a:ext cx="417476" cy="271938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274702" y="2875601"/>
            <a:ext cx="1225124" cy="88621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Performance Estimator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180810" y="2867356"/>
            <a:ext cx="679832" cy="886216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Policy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4635365" y="3182740"/>
            <a:ext cx="417476" cy="271938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5992143" y="3199362"/>
            <a:ext cx="417476" cy="222204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541120" y="2867356"/>
            <a:ext cx="1111954" cy="88621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Scheduling Mechanism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7784575" y="3207607"/>
            <a:ext cx="417476" cy="222204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8333552" y="2867356"/>
            <a:ext cx="1111954" cy="886216"/>
          </a:xfrm>
          <a:prstGeom prst="rect">
            <a:avLst/>
          </a:prstGeom>
          <a:solidFill>
            <a:srgbClr val="CCCCF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Placement Mechanism</a:t>
            </a:r>
          </a:p>
        </p:txBody>
      </p:sp>
      <p:sp>
        <p:nvSpPr>
          <p:cNvPr id="25" name="Right Arrow 24"/>
          <p:cNvSpPr/>
          <p:nvPr/>
        </p:nvSpPr>
        <p:spPr>
          <a:xfrm>
            <a:off x="9577007" y="3190516"/>
            <a:ext cx="417476" cy="222204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/>
          <p:cNvGrpSpPr/>
          <p:nvPr/>
        </p:nvGrpSpPr>
        <p:grpSpPr>
          <a:xfrm>
            <a:off x="10123195" y="1518213"/>
            <a:ext cx="1263731" cy="1078769"/>
            <a:chOff x="10129270" y="1323067"/>
            <a:chExt cx="1263731" cy="1078769"/>
          </a:xfrm>
        </p:grpSpPr>
        <p:sp>
          <p:nvSpPr>
            <p:cNvPr id="27" name="Rectangle 26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0129270" y="224571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sp>
        <p:nvSpPr>
          <p:cNvPr id="35" name="Rectangle 34"/>
          <p:cNvSpPr/>
          <p:nvPr/>
        </p:nvSpPr>
        <p:spPr>
          <a:xfrm>
            <a:off x="10134621" y="1533670"/>
            <a:ext cx="1243584" cy="4445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0132339" y="1978226"/>
            <a:ext cx="1243584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10593885" y="1583493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8" name="Oval 37"/>
          <p:cNvSpPr/>
          <p:nvPr/>
        </p:nvSpPr>
        <p:spPr>
          <a:xfrm>
            <a:off x="10591266" y="2051698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10123195" y="4122917"/>
            <a:ext cx="1261872" cy="1090280"/>
            <a:chOff x="10127843" y="1501486"/>
            <a:chExt cx="1261872" cy="1090280"/>
          </a:xfrm>
        </p:grpSpPr>
        <p:sp>
          <p:nvSpPr>
            <p:cNvPr id="44" name="Rectangle 43"/>
            <p:cNvSpPr/>
            <p:nvPr/>
          </p:nvSpPr>
          <p:spPr>
            <a:xfrm>
              <a:off x="10127843" y="1501486"/>
              <a:ext cx="1261872" cy="9326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0127843" y="243564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10123195" y="2812938"/>
            <a:ext cx="1261872" cy="1090280"/>
            <a:chOff x="10127843" y="1501486"/>
            <a:chExt cx="1261872" cy="1090280"/>
          </a:xfrm>
        </p:grpSpPr>
        <p:sp>
          <p:nvSpPr>
            <p:cNvPr id="48" name="Rectangle 47"/>
            <p:cNvSpPr/>
            <p:nvPr/>
          </p:nvSpPr>
          <p:spPr>
            <a:xfrm>
              <a:off x="10127843" y="1501486"/>
              <a:ext cx="1261872" cy="9326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0127843" y="243564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sp>
        <p:nvSpPr>
          <p:cNvPr id="50" name="Rectangle 49"/>
          <p:cNvSpPr/>
          <p:nvPr/>
        </p:nvSpPr>
        <p:spPr>
          <a:xfrm>
            <a:off x="10132339" y="2826239"/>
            <a:ext cx="1243584" cy="457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132339" y="3270795"/>
            <a:ext cx="1243584" cy="457200"/>
          </a:xfrm>
          <a:prstGeom prst="rect">
            <a:avLst/>
          </a:prstGeom>
          <a:solidFill>
            <a:srgbClr val="F6E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10591266" y="2892626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Oval 52"/>
          <p:cNvSpPr/>
          <p:nvPr/>
        </p:nvSpPr>
        <p:spPr>
          <a:xfrm>
            <a:off x="10591266" y="3337182"/>
            <a:ext cx="325730" cy="325730"/>
          </a:xfrm>
          <a:prstGeom prst="ellipse">
            <a:avLst/>
          </a:prstGeom>
          <a:solidFill>
            <a:srgbClr val="F6E7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0131552" y="4132061"/>
            <a:ext cx="1243584" cy="9144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10590479" y="4426396"/>
            <a:ext cx="325730" cy="32573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271158" y="2289718"/>
            <a:ext cx="1145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Throughput Tensor</a:t>
            </a:r>
            <a:endParaRPr lang="en-US" sz="1400" dirty="0"/>
          </a:p>
        </p:txBody>
      </p:sp>
      <p:sp>
        <p:nvSpPr>
          <p:cNvPr id="57" name="TextBox 56"/>
          <p:cNvSpPr txBox="1"/>
          <p:nvPr/>
        </p:nvSpPr>
        <p:spPr>
          <a:xfrm>
            <a:off x="5622571" y="2370064"/>
            <a:ext cx="1145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Allocation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7420368" y="2366502"/>
            <a:ext cx="1145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Placement</a:t>
            </a:r>
          </a:p>
        </p:txBody>
      </p:sp>
      <p:sp>
        <p:nvSpPr>
          <p:cNvPr id="59" name="Bent Arrow 58"/>
          <p:cNvSpPr/>
          <p:nvPr/>
        </p:nvSpPr>
        <p:spPr>
          <a:xfrm rot="10800000">
            <a:off x="2720710" y="5213197"/>
            <a:ext cx="8139743" cy="916065"/>
          </a:xfrm>
          <a:prstGeom prst="ben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461444" y="5370461"/>
            <a:ext cx="518531" cy="1031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Up Arrow 60"/>
          <p:cNvSpPr/>
          <p:nvPr/>
        </p:nvSpPr>
        <p:spPr>
          <a:xfrm>
            <a:off x="2714575" y="3460935"/>
            <a:ext cx="365721" cy="2555829"/>
          </a:xfrm>
          <a:prstGeom prst="up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2897435" y="5799237"/>
            <a:ext cx="551986" cy="2011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6028800" y="5391314"/>
            <a:ext cx="1391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Job Throughputs</a:t>
            </a:r>
          </a:p>
        </p:txBody>
      </p:sp>
      <p:sp>
        <p:nvSpPr>
          <p:cNvPr id="64" name="Slide Number Placeholder 6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972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FD9FA-DFC2-D445-B721-BE8AC2AC5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Estimator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65A7E0-2668-1D42-9D32-5F443761D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97919-FBD5-A145-8208-4E76C7AB46CB}"/>
              </a:ext>
            </a:extLst>
          </p:cNvPr>
          <p:cNvSpPr txBox="1"/>
          <p:nvPr/>
        </p:nvSpPr>
        <p:spPr>
          <a:xfrm>
            <a:off x="968286" y="2907916"/>
            <a:ext cx="1132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cxnSp>
        <p:nvCxnSpPr>
          <p:cNvPr id="7" name="Straight Connector 217">
            <a:extLst>
              <a:ext uri="{FF2B5EF4-FFF2-40B4-BE49-F238E27FC236}">
                <a16:creationId xmlns:a16="http://schemas.microsoft.com/office/drawing/2014/main" id="{7B37CE86-0FC9-F743-B7BC-F1483B567040}"/>
              </a:ext>
            </a:extLst>
          </p:cNvPr>
          <p:cNvCxnSpPr>
            <a:cxnSpLocks/>
          </p:cNvCxnSpPr>
          <p:nvPr/>
        </p:nvCxnSpPr>
        <p:spPr>
          <a:xfrm>
            <a:off x="440080" y="3255071"/>
            <a:ext cx="21396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18">
            <a:extLst>
              <a:ext uri="{FF2B5EF4-FFF2-40B4-BE49-F238E27FC236}">
                <a16:creationId xmlns:a16="http://schemas.microsoft.com/office/drawing/2014/main" id="{A0FE9995-5590-6A41-96B8-3F55B76B3CDC}"/>
              </a:ext>
            </a:extLst>
          </p:cNvPr>
          <p:cNvCxnSpPr>
            <a:cxnSpLocks/>
          </p:cNvCxnSpPr>
          <p:nvPr/>
        </p:nvCxnSpPr>
        <p:spPr>
          <a:xfrm>
            <a:off x="449605" y="3735618"/>
            <a:ext cx="21396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9">
            <a:extLst>
              <a:ext uri="{FF2B5EF4-FFF2-40B4-BE49-F238E27FC236}">
                <a16:creationId xmlns:a16="http://schemas.microsoft.com/office/drawing/2014/main" id="{110C7858-259D-9C44-AAE3-C1812509A219}"/>
              </a:ext>
            </a:extLst>
          </p:cNvPr>
          <p:cNvCxnSpPr>
            <a:cxnSpLocks/>
          </p:cNvCxnSpPr>
          <p:nvPr/>
        </p:nvCxnSpPr>
        <p:spPr>
          <a:xfrm>
            <a:off x="2579776" y="3246470"/>
            <a:ext cx="0" cy="48463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5056712" y="1690688"/>
            <a:ext cx="1263731" cy="1078769"/>
            <a:chOff x="10129270" y="1323067"/>
            <a:chExt cx="1263731" cy="1078769"/>
          </a:xfrm>
        </p:grpSpPr>
        <p:sp>
          <p:nvSpPr>
            <p:cNvPr id="11" name="Rectangle 10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129270" y="224571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056712" y="2985413"/>
            <a:ext cx="1261872" cy="1090280"/>
            <a:chOff x="10127843" y="1501486"/>
            <a:chExt cx="1261872" cy="1090280"/>
          </a:xfrm>
        </p:grpSpPr>
        <p:sp>
          <p:nvSpPr>
            <p:cNvPr id="14" name="Rectangle 13"/>
            <p:cNvSpPr/>
            <p:nvPr/>
          </p:nvSpPr>
          <p:spPr>
            <a:xfrm>
              <a:off x="10127843" y="1501486"/>
              <a:ext cx="1261872" cy="9326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0127843" y="243564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056712" y="4295392"/>
            <a:ext cx="1261872" cy="1090280"/>
            <a:chOff x="10127843" y="1501486"/>
            <a:chExt cx="1261872" cy="1090280"/>
          </a:xfrm>
        </p:grpSpPr>
        <p:sp>
          <p:nvSpPr>
            <p:cNvPr id="17" name="Rectangle 16"/>
            <p:cNvSpPr/>
            <p:nvPr/>
          </p:nvSpPr>
          <p:spPr>
            <a:xfrm>
              <a:off x="10127843" y="1501486"/>
              <a:ext cx="1261872" cy="9326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0127843" y="243564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9" name="Oval 18"/>
          <p:cNvSpPr/>
          <p:nvPr/>
        </p:nvSpPr>
        <p:spPr>
          <a:xfrm>
            <a:off x="2132811" y="3325921"/>
            <a:ext cx="325730" cy="32573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715729" y="2115930"/>
            <a:ext cx="2298010" cy="1414146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715729" y="3530076"/>
            <a:ext cx="229801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715729" y="3530076"/>
            <a:ext cx="2298010" cy="1462054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49147" y="2283913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949147" y="3160745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949146" y="4000965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7368208" y="3148453"/>
            <a:ext cx="3869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How well does a newly arrived job perform on each worker type?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47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7" grpId="0"/>
      <p:bldP spid="28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FD9FA-DFC2-D445-B721-BE8AC2AC5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Estimator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65A7E0-2668-1D42-9D32-5F443761D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97919-FBD5-A145-8208-4E76C7AB46CB}"/>
              </a:ext>
            </a:extLst>
          </p:cNvPr>
          <p:cNvSpPr txBox="1"/>
          <p:nvPr/>
        </p:nvSpPr>
        <p:spPr>
          <a:xfrm>
            <a:off x="968286" y="2907916"/>
            <a:ext cx="1132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cxnSp>
        <p:nvCxnSpPr>
          <p:cNvPr id="7" name="Straight Connector 217">
            <a:extLst>
              <a:ext uri="{FF2B5EF4-FFF2-40B4-BE49-F238E27FC236}">
                <a16:creationId xmlns:a16="http://schemas.microsoft.com/office/drawing/2014/main" id="{7B37CE86-0FC9-F743-B7BC-F1483B567040}"/>
              </a:ext>
            </a:extLst>
          </p:cNvPr>
          <p:cNvCxnSpPr>
            <a:cxnSpLocks/>
          </p:cNvCxnSpPr>
          <p:nvPr/>
        </p:nvCxnSpPr>
        <p:spPr>
          <a:xfrm>
            <a:off x="440080" y="3255071"/>
            <a:ext cx="21396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18">
            <a:extLst>
              <a:ext uri="{FF2B5EF4-FFF2-40B4-BE49-F238E27FC236}">
                <a16:creationId xmlns:a16="http://schemas.microsoft.com/office/drawing/2014/main" id="{A0FE9995-5590-6A41-96B8-3F55B76B3CDC}"/>
              </a:ext>
            </a:extLst>
          </p:cNvPr>
          <p:cNvCxnSpPr>
            <a:cxnSpLocks/>
          </p:cNvCxnSpPr>
          <p:nvPr/>
        </p:nvCxnSpPr>
        <p:spPr>
          <a:xfrm>
            <a:off x="449605" y="3735618"/>
            <a:ext cx="21396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9">
            <a:extLst>
              <a:ext uri="{FF2B5EF4-FFF2-40B4-BE49-F238E27FC236}">
                <a16:creationId xmlns:a16="http://schemas.microsoft.com/office/drawing/2014/main" id="{110C7858-259D-9C44-AAE3-C1812509A219}"/>
              </a:ext>
            </a:extLst>
          </p:cNvPr>
          <p:cNvCxnSpPr>
            <a:cxnSpLocks/>
          </p:cNvCxnSpPr>
          <p:nvPr/>
        </p:nvCxnSpPr>
        <p:spPr>
          <a:xfrm>
            <a:off x="2579776" y="3246470"/>
            <a:ext cx="0" cy="48463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5056712" y="1690688"/>
            <a:ext cx="1263731" cy="1078769"/>
            <a:chOff x="10129270" y="1323067"/>
            <a:chExt cx="1263731" cy="1078769"/>
          </a:xfrm>
        </p:grpSpPr>
        <p:sp>
          <p:nvSpPr>
            <p:cNvPr id="11" name="Rectangle 10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129270" y="224571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056712" y="2985413"/>
            <a:ext cx="1261872" cy="1090280"/>
            <a:chOff x="10127843" y="1501486"/>
            <a:chExt cx="1261872" cy="1090280"/>
          </a:xfrm>
        </p:grpSpPr>
        <p:sp>
          <p:nvSpPr>
            <p:cNvPr id="14" name="Rectangle 13"/>
            <p:cNvSpPr/>
            <p:nvPr/>
          </p:nvSpPr>
          <p:spPr>
            <a:xfrm>
              <a:off x="10127843" y="1501486"/>
              <a:ext cx="1261872" cy="9326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0127843" y="243564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056712" y="4295392"/>
            <a:ext cx="1261872" cy="1090280"/>
            <a:chOff x="10127843" y="1501486"/>
            <a:chExt cx="1261872" cy="1090280"/>
          </a:xfrm>
        </p:grpSpPr>
        <p:sp>
          <p:nvSpPr>
            <p:cNvPr id="17" name="Rectangle 16"/>
            <p:cNvSpPr/>
            <p:nvPr/>
          </p:nvSpPr>
          <p:spPr>
            <a:xfrm>
              <a:off x="10127843" y="1501486"/>
              <a:ext cx="1261872" cy="9326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0127843" y="243564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9" name="Oval 18"/>
          <p:cNvSpPr/>
          <p:nvPr/>
        </p:nvSpPr>
        <p:spPr>
          <a:xfrm>
            <a:off x="2132811" y="3325921"/>
            <a:ext cx="325730" cy="32573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715729" y="2115930"/>
            <a:ext cx="2298010" cy="1414146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715729" y="3530076"/>
            <a:ext cx="229801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715729" y="3530076"/>
            <a:ext cx="2210223" cy="1414146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49147" y="2283913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949147" y="3160745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949146" y="4000965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7368208" y="3148453"/>
            <a:ext cx="3869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How well does a newly arrived job</a:t>
            </a:r>
          </a:p>
          <a:p>
            <a:pPr algn="ctr"/>
            <a:r>
              <a:rPr lang="en-US" dirty="0" smtClean="0"/>
              <a:t>co-locate with other jobs?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5068195" y="2148106"/>
            <a:ext cx="1243584" cy="457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5527122" y="2214493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066847" y="3469831"/>
            <a:ext cx="1243584" cy="4445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526111" y="3519654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070057" y="4766675"/>
            <a:ext cx="1243584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5528984" y="4840147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1054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7" grpId="0"/>
      <p:bldP spid="28" grpId="0"/>
      <p:bldP spid="29" grpId="0"/>
      <p:bldP spid="3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Estimator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Goal: Construct a 3D tensor that captures the performance of each job on each worker type in isolation and co-located with all other active jobs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Cube 4"/>
          <p:cNvSpPr/>
          <p:nvPr/>
        </p:nvSpPr>
        <p:spPr>
          <a:xfrm>
            <a:off x="4557168" y="3776224"/>
            <a:ext cx="2481241" cy="1922713"/>
          </a:xfrm>
          <a:prstGeom prst="cub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949215" y="4283543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0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3949215" y="4640002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1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3846586" y="5377214"/>
            <a:ext cx="731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n-1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4139179" y="5054133"/>
            <a:ext cx="32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 rot="18535910">
            <a:off x="5296933" y="3325176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0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 rot="18535910">
            <a:off x="5701722" y="3344550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1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 rot="18535910">
            <a:off x="6089233" y="3344548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 rot="18535910">
            <a:off x="6576341" y="3296899"/>
            <a:ext cx="75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n-1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 rot="18535910">
            <a:off x="4934398" y="3251175"/>
            <a:ext cx="762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Isolated</a:t>
            </a:r>
            <a:endParaRPr lang="en-US" sz="1400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956394" y="4249414"/>
            <a:ext cx="0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360217" y="4249414"/>
            <a:ext cx="2615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768132" y="4235094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151705" y="4235094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557168" y="4591320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4557168" y="4966142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557168" y="5342958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6563083" y="4116956"/>
            <a:ext cx="480268" cy="4802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6565375" y="4501929"/>
            <a:ext cx="472857" cy="4604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6739268" y="4086817"/>
            <a:ext cx="0" cy="1414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6895878" y="3928812"/>
            <a:ext cx="0" cy="1414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>
            <a:off x="4740784" y="4086817"/>
            <a:ext cx="19984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>
            <a:off x="4880679" y="3928812"/>
            <a:ext cx="201519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5364629" y="3775239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756240" y="3774351"/>
            <a:ext cx="419728" cy="48087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V="1">
            <a:off x="6149648" y="3777514"/>
            <a:ext cx="405130" cy="4641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4545615" y="4307746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10.2</a:t>
            </a:r>
            <a:endParaRPr lang="en-US" sz="1200" dirty="0"/>
          </a:p>
        </p:txBody>
      </p:sp>
      <p:sp>
        <p:nvSpPr>
          <p:cNvPr id="68" name="TextBox 67"/>
          <p:cNvSpPr txBox="1"/>
          <p:nvPr/>
        </p:nvSpPr>
        <p:spPr>
          <a:xfrm>
            <a:off x="4533642" y="4655390"/>
            <a:ext cx="5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0.28</a:t>
            </a:r>
            <a:endParaRPr lang="en-US" sz="1200" dirty="0"/>
          </a:p>
        </p:txBody>
      </p:sp>
      <p:sp>
        <p:nvSpPr>
          <p:cNvPr id="69" name="TextBox 68"/>
          <p:cNvSpPr txBox="1"/>
          <p:nvPr/>
        </p:nvSpPr>
        <p:spPr>
          <a:xfrm>
            <a:off x="4494887" y="5392602"/>
            <a:ext cx="5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137.9</a:t>
            </a:r>
            <a:endParaRPr lang="en-US" sz="1200" dirty="0"/>
          </a:p>
        </p:txBody>
      </p:sp>
      <p:sp>
        <p:nvSpPr>
          <p:cNvPr id="70" name="TextBox 69"/>
          <p:cNvSpPr txBox="1"/>
          <p:nvPr/>
        </p:nvSpPr>
        <p:spPr>
          <a:xfrm rot="1783782">
            <a:off x="4152041" y="3945460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</a:t>
            </a:r>
            <a:r>
              <a:rPr lang="en-US" sz="1400" dirty="0" smtClean="0"/>
              <a:t>100</a:t>
            </a:r>
            <a:endParaRPr lang="en-US" sz="1400" dirty="0"/>
          </a:p>
        </p:txBody>
      </p:sp>
      <p:sp>
        <p:nvSpPr>
          <p:cNvPr id="71" name="TextBox 70"/>
          <p:cNvSpPr txBox="1"/>
          <p:nvPr/>
        </p:nvSpPr>
        <p:spPr>
          <a:xfrm rot="1895318">
            <a:off x="4297127" y="3752840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</a:t>
            </a:r>
            <a:r>
              <a:rPr lang="en-US" sz="1400" dirty="0" smtClean="0"/>
              <a:t>100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 rot="1816196">
            <a:off x="4550547" y="3614034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K</a:t>
            </a:r>
            <a:r>
              <a:rPr lang="en-US" sz="1400" dirty="0" smtClean="0"/>
              <a:t>80</a:t>
            </a:r>
            <a:endParaRPr lang="en-US" sz="1400" dirty="0"/>
          </a:p>
        </p:txBody>
      </p:sp>
      <p:cxnSp>
        <p:nvCxnSpPr>
          <p:cNvPr id="80" name="Straight Connector 79"/>
          <p:cNvCxnSpPr/>
          <p:nvPr/>
        </p:nvCxnSpPr>
        <p:spPr>
          <a:xfrm flipV="1">
            <a:off x="4968204" y="3774351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6554778" y="4872174"/>
            <a:ext cx="483454" cy="4707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4934816" y="430761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-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5342423" y="4304053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0.21</a:t>
            </a:r>
            <a:endParaRPr lang="en-US" sz="1200" dirty="0"/>
          </a:p>
        </p:txBody>
      </p:sp>
      <p:sp>
        <p:nvSpPr>
          <p:cNvPr id="86" name="TextBox 85"/>
          <p:cNvSpPr txBox="1"/>
          <p:nvPr/>
        </p:nvSpPr>
        <p:spPr>
          <a:xfrm>
            <a:off x="6121826" y="4306824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0.49</a:t>
            </a:r>
            <a:endParaRPr lang="en-US" sz="1200" dirty="0"/>
          </a:p>
        </p:txBody>
      </p:sp>
      <p:sp>
        <p:nvSpPr>
          <p:cNvPr id="87" name="TextBox 86"/>
          <p:cNvSpPr txBox="1"/>
          <p:nvPr/>
        </p:nvSpPr>
        <p:spPr>
          <a:xfrm>
            <a:off x="4939043" y="4654296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0.13</a:t>
            </a:r>
            <a:endParaRPr lang="en-US" sz="1200" dirty="0"/>
          </a:p>
        </p:txBody>
      </p:sp>
      <p:sp>
        <p:nvSpPr>
          <p:cNvPr id="88" name="TextBox 87"/>
          <p:cNvSpPr txBox="1"/>
          <p:nvPr/>
        </p:nvSpPr>
        <p:spPr>
          <a:xfrm>
            <a:off x="5346650" y="4654296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-</a:t>
            </a:r>
            <a:endParaRPr lang="en-US" sz="1200" dirty="0"/>
          </a:p>
        </p:txBody>
      </p:sp>
      <p:sp>
        <p:nvSpPr>
          <p:cNvPr id="89" name="TextBox 88"/>
          <p:cNvSpPr txBox="1"/>
          <p:nvPr/>
        </p:nvSpPr>
        <p:spPr>
          <a:xfrm>
            <a:off x="6126053" y="4654296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0.15</a:t>
            </a:r>
            <a:endParaRPr lang="en-US" sz="1200" dirty="0"/>
          </a:p>
        </p:txBody>
      </p:sp>
      <p:sp>
        <p:nvSpPr>
          <p:cNvPr id="90" name="TextBox 89"/>
          <p:cNvSpPr txBox="1"/>
          <p:nvPr/>
        </p:nvSpPr>
        <p:spPr>
          <a:xfrm>
            <a:off x="4939043" y="5394960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0.81</a:t>
            </a:r>
            <a:endParaRPr lang="en-US" sz="1200" dirty="0"/>
          </a:p>
        </p:txBody>
      </p:sp>
      <p:sp>
        <p:nvSpPr>
          <p:cNvPr id="91" name="TextBox 90"/>
          <p:cNvSpPr txBox="1"/>
          <p:nvPr/>
        </p:nvSpPr>
        <p:spPr>
          <a:xfrm>
            <a:off x="5346650" y="5394960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0.68</a:t>
            </a:r>
            <a:endParaRPr lang="en-US" sz="1200" dirty="0"/>
          </a:p>
        </p:txBody>
      </p:sp>
      <p:sp>
        <p:nvSpPr>
          <p:cNvPr id="92" name="TextBox 91"/>
          <p:cNvSpPr txBox="1"/>
          <p:nvPr/>
        </p:nvSpPr>
        <p:spPr>
          <a:xfrm>
            <a:off x="6126053" y="5394960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-</a:t>
            </a:r>
            <a:endParaRPr lang="en-US" sz="1200" dirty="0"/>
          </a:p>
        </p:txBody>
      </p:sp>
      <p:sp>
        <p:nvSpPr>
          <p:cNvPr id="94" name="Right Brace 93"/>
          <p:cNvSpPr/>
          <p:nvPr/>
        </p:nvSpPr>
        <p:spPr>
          <a:xfrm rot="5400000">
            <a:off x="5651978" y="5163176"/>
            <a:ext cx="232307" cy="1536996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/>
          <p:cNvSpPr txBox="1"/>
          <p:nvPr/>
        </p:nvSpPr>
        <p:spPr>
          <a:xfrm>
            <a:off x="5011667" y="6103496"/>
            <a:ext cx="15522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Normalized</a:t>
            </a:r>
          </a:p>
        </p:txBody>
      </p:sp>
    </p:spTree>
    <p:extLst>
      <p:ext uri="{BB962C8B-B14F-4D97-AF65-F5344CB8AC3E}">
        <p14:creationId xmlns:p14="http://schemas.microsoft.com/office/powerpoint/2010/main" val="3943745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Estimator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14</a:t>
            </a:fld>
            <a:endParaRPr lang="en-US"/>
          </a:p>
        </p:txBody>
      </p:sp>
      <p:grpSp>
        <p:nvGrpSpPr>
          <p:cNvPr id="200" name="Group 199"/>
          <p:cNvGrpSpPr/>
          <p:nvPr/>
        </p:nvGrpSpPr>
        <p:grpSpPr>
          <a:xfrm>
            <a:off x="6963122" y="1753153"/>
            <a:ext cx="3667038" cy="2968621"/>
            <a:chOff x="6995088" y="1758588"/>
            <a:chExt cx="3667038" cy="2968621"/>
          </a:xfrm>
        </p:grpSpPr>
        <p:sp>
          <p:nvSpPr>
            <p:cNvPr id="6" name="Cube 5"/>
            <p:cNvSpPr/>
            <p:nvPr/>
          </p:nvSpPr>
          <p:spPr>
            <a:xfrm>
              <a:off x="7705670" y="2511083"/>
              <a:ext cx="2876656" cy="1922713"/>
            </a:xfrm>
            <a:prstGeom prst="cub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097717" y="3018402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Job 0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97717" y="3374861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Job 1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995088" y="4112073"/>
              <a:ext cx="7315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Job n-1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 rot="5400000">
              <a:off x="7287681" y="3788992"/>
              <a:ext cx="3262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…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 rot="18535910">
              <a:off x="8445435" y="2060035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Job 0</a:t>
              </a:r>
              <a:endParaRPr lang="en-US" sz="1400" dirty="0"/>
            </a:p>
          </p:txBody>
        </p:sp>
        <p:sp>
          <p:nvSpPr>
            <p:cNvPr id="12" name="TextBox 11"/>
            <p:cNvSpPr txBox="1"/>
            <p:nvPr/>
          </p:nvSpPr>
          <p:spPr>
            <a:xfrm rot="18535910">
              <a:off x="8850224" y="2079409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Job 1</a:t>
              </a:r>
              <a:endParaRPr lang="en-US" sz="1400" dirty="0"/>
            </a:p>
          </p:txBody>
        </p:sp>
        <p:sp>
          <p:nvSpPr>
            <p:cNvPr id="13" name="TextBox 12"/>
            <p:cNvSpPr txBox="1"/>
            <p:nvPr/>
          </p:nvSpPr>
          <p:spPr>
            <a:xfrm rot="18535910">
              <a:off x="9237735" y="2079407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…</a:t>
              </a:r>
              <a:endParaRPr lang="en-US" sz="1400" dirty="0"/>
            </a:p>
          </p:txBody>
        </p:sp>
        <p:sp>
          <p:nvSpPr>
            <p:cNvPr id="14" name="TextBox 13"/>
            <p:cNvSpPr txBox="1"/>
            <p:nvPr/>
          </p:nvSpPr>
          <p:spPr>
            <a:xfrm rot="18535910">
              <a:off x="9724843" y="2031758"/>
              <a:ext cx="7572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Job n-1</a:t>
              </a:r>
              <a:endParaRPr lang="en-US" sz="1400" dirty="0"/>
            </a:p>
          </p:txBody>
        </p:sp>
        <p:sp>
          <p:nvSpPr>
            <p:cNvPr id="15" name="TextBox 14"/>
            <p:cNvSpPr txBox="1"/>
            <p:nvPr/>
          </p:nvSpPr>
          <p:spPr>
            <a:xfrm rot="18535910">
              <a:off x="8082900" y="1986034"/>
              <a:ext cx="7626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Isolated</a:t>
              </a:r>
              <a:endParaRPr lang="en-US" sz="1400" dirty="0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8104896" y="2984273"/>
              <a:ext cx="0" cy="14495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8508719" y="2984273"/>
              <a:ext cx="2615" cy="14495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8916634" y="2969953"/>
              <a:ext cx="0" cy="146384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9300207" y="2969953"/>
              <a:ext cx="0" cy="146384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7705670" y="3326179"/>
              <a:ext cx="23959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endCxn id="6" idx="4"/>
            </p:cNvCxnSpPr>
            <p:nvPr/>
          </p:nvCxnSpPr>
          <p:spPr>
            <a:xfrm>
              <a:off x="7705670" y="3701001"/>
              <a:ext cx="2395978" cy="1177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7705670" y="4077817"/>
              <a:ext cx="2397779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0095662" y="2867123"/>
              <a:ext cx="480268" cy="48026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10107148" y="3267416"/>
              <a:ext cx="472857" cy="46046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9703280" y="3005704"/>
              <a:ext cx="0" cy="142809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10275879" y="2834207"/>
              <a:ext cx="0" cy="172898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7889286" y="2821676"/>
              <a:ext cx="238659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8029182" y="2663671"/>
              <a:ext cx="238015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8513131" y="2510098"/>
              <a:ext cx="413877" cy="47417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8904742" y="2509210"/>
              <a:ext cx="419728" cy="48087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9298150" y="2512373"/>
              <a:ext cx="405130" cy="46415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7694117" y="3042605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10.2</a:t>
              </a:r>
              <a:endParaRPr lang="en-US" sz="12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686872" y="3391099"/>
              <a:ext cx="5601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0.28</a:t>
              </a:r>
              <a:endParaRPr lang="en-US" sz="12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650879" y="4127253"/>
              <a:ext cx="5649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137.9</a:t>
              </a:r>
              <a:endParaRPr lang="en-US" sz="1200" dirty="0"/>
            </a:p>
          </p:txBody>
        </p:sp>
        <p:sp>
          <p:nvSpPr>
            <p:cNvPr id="35" name="TextBox 34"/>
            <p:cNvSpPr txBox="1"/>
            <p:nvPr/>
          </p:nvSpPr>
          <p:spPr>
            <a:xfrm rot="1783782">
              <a:off x="7300543" y="2680319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V</a:t>
              </a:r>
              <a:r>
                <a:rPr lang="en-US" sz="1400" dirty="0" smtClean="0"/>
                <a:t>100</a:t>
              </a:r>
              <a:endParaRPr lang="en-US" sz="1400" dirty="0"/>
            </a:p>
          </p:txBody>
        </p:sp>
        <p:sp>
          <p:nvSpPr>
            <p:cNvPr id="36" name="TextBox 35"/>
            <p:cNvSpPr txBox="1"/>
            <p:nvPr/>
          </p:nvSpPr>
          <p:spPr>
            <a:xfrm rot="1895318">
              <a:off x="7445629" y="2487699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</a:t>
              </a:r>
              <a:r>
                <a:rPr lang="en-US" sz="1400" dirty="0" smtClean="0"/>
                <a:t>100</a:t>
              </a:r>
              <a:endParaRPr lang="en-US" sz="1400" dirty="0"/>
            </a:p>
          </p:txBody>
        </p:sp>
        <p:sp>
          <p:nvSpPr>
            <p:cNvPr id="37" name="TextBox 36"/>
            <p:cNvSpPr txBox="1"/>
            <p:nvPr/>
          </p:nvSpPr>
          <p:spPr>
            <a:xfrm rot="1816196">
              <a:off x="7699049" y="2348893"/>
              <a:ext cx="607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K80</a:t>
              </a:r>
              <a:endParaRPr lang="en-US" sz="1400" dirty="0"/>
            </a:p>
          </p:txBody>
        </p:sp>
        <p:cxnSp>
          <p:nvCxnSpPr>
            <p:cNvPr id="38" name="Straight Connector 37"/>
            <p:cNvCxnSpPr/>
            <p:nvPr/>
          </p:nvCxnSpPr>
          <p:spPr>
            <a:xfrm flipV="1">
              <a:off x="8116706" y="2509210"/>
              <a:ext cx="413877" cy="47417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V="1">
              <a:off x="10098872" y="3621253"/>
              <a:ext cx="483454" cy="47078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8083318" y="3042476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-</a:t>
              </a:r>
              <a:endParaRPr lang="en-US" sz="12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490925" y="3038912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0.21</a:t>
              </a:r>
              <a:endParaRPr lang="en-US" sz="12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9270328" y="3041683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0.49</a:t>
              </a:r>
              <a:endParaRPr lang="en-US" sz="12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087545" y="3389155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0.13</a:t>
              </a:r>
              <a:endParaRPr lang="en-US" sz="12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495152" y="3389155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-</a:t>
              </a:r>
              <a:endParaRPr lang="en-US" sz="12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274555" y="3389155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0.15</a:t>
              </a:r>
              <a:endParaRPr lang="en-US" sz="12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087545" y="4129819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0.81</a:t>
              </a:r>
              <a:endParaRPr lang="en-US" sz="1200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495152" y="4129819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0.68</a:t>
              </a:r>
              <a:endParaRPr lang="en-US" sz="1200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274555" y="4129819"/>
              <a:ext cx="4780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-</a:t>
              </a:r>
              <a:endParaRPr lang="en-US" sz="1200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7705670" y="4434374"/>
              <a:ext cx="2395978" cy="2866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/>
            <p:cNvCxnSpPr/>
            <p:nvPr/>
          </p:nvCxnSpPr>
          <p:spPr>
            <a:xfrm flipV="1">
              <a:off x="10115215" y="4239266"/>
              <a:ext cx="473965" cy="4775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10589180" y="3945614"/>
              <a:ext cx="0" cy="29365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8104896" y="4419850"/>
              <a:ext cx="0" cy="2866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8508719" y="4434374"/>
              <a:ext cx="0" cy="2866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8916634" y="4434374"/>
              <a:ext cx="0" cy="2866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9303093" y="4434374"/>
              <a:ext cx="0" cy="2866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/>
            <p:cNvSpPr txBox="1"/>
            <p:nvPr/>
          </p:nvSpPr>
          <p:spPr>
            <a:xfrm>
              <a:off x="7085031" y="4419432"/>
              <a:ext cx="7315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Job n</a:t>
              </a:r>
              <a:endParaRPr lang="en-US" sz="1400" dirty="0"/>
            </a:p>
          </p:txBody>
        </p:sp>
        <p:cxnSp>
          <p:nvCxnSpPr>
            <p:cNvPr id="80" name="Straight Connector 79"/>
            <p:cNvCxnSpPr/>
            <p:nvPr/>
          </p:nvCxnSpPr>
          <p:spPr>
            <a:xfrm flipV="1">
              <a:off x="9708901" y="2509210"/>
              <a:ext cx="420241" cy="48146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9703280" y="4434374"/>
              <a:ext cx="0" cy="2866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10409332" y="2663671"/>
              <a:ext cx="0" cy="174058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/>
            <p:cNvSpPr txBox="1"/>
            <p:nvPr/>
          </p:nvSpPr>
          <p:spPr>
            <a:xfrm rot="18535910">
              <a:off x="10129631" y="2053043"/>
              <a:ext cx="7572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Job n</a:t>
              </a:r>
              <a:endParaRPr lang="en-US" sz="1400" dirty="0"/>
            </a:p>
          </p:txBody>
        </p:sp>
      </p:grpSp>
      <p:sp>
        <p:nvSpPr>
          <p:cNvPr id="94" name="Cube 93"/>
          <p:cNvSpPr/>
          <p:nvPr/>
        </p:nvSpPr>
        <p:spPr>
          <a:xfrm>
            <a:off x="1613274" y="2709635"/>
            <a:ext cx="2481241" cy="1922713"/>
          </a:xfrm>
          <a:prstGeom prst="cub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/>
          <p:cNvSpPr txBox="1"/>
          <p:nvPr/>
        </p:nvSpPr>
        <p:spPr>
          <a:xfrm>
            <a:off x="1005321" y="3216954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0</a:t>
            </a:r>
            <a:endParaRPr lang="en-US" sz="1400" dirty="0"/>
          </a:p>
        </p:txBody>
      </p:sp>
      <p:sp>
        <p:nvSpPr>
          <p:cNvPr id="96" name="TextBox 95"/>
          <p:cNvSpPr txBox="1"/>
          <p:nvPr/>
        </p:nvSpPr>
        <p:spPr>
          <a:xfrm>
            <a:off x="1005321" y="3573413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1</a:t>
            </a:r>
            <a:endParaRPr lang="en-US" sz="1400" dirty="0"/>
          </a:p>
        </p:txBody>
      </p:sp>
      <p:sp>
        <p:nvSpPr>
          <p:cNvPr id="97" name="TextBox 96"/>
          <p:cNvSpPr txBox="1"/>
          <p:nvPr/>
        </p:nvSpPr>
        <p:spPr>
          <a:xfrm>
            <a:off x="902692" y="4310625"/>
            <a:ext cx="731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n-1</a:t>
            </a:r>
            <a:endParaRPr lang="en-US" sz="1400" dirty="0"/>
          </a:p>
        </p:txBody>
      </p:sp>
      <p:sp>
        <p:nvSpPr>
          <p:cNvPr id="98" name="TextBox 97"/>
          <p:cNvSpPr txBox="1"/>
          <p:nvPr/>
        </p:nvSpPr>
        <p:spPr>
          <a:xfrm rot="5400000">
            <a:off x="1195285" y="3987544"/>
            <a:ext cx="32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99" name="TextBox 98"/>
          <p:cNvSpPr txBox="1"/>
          <p:nvPr/>
        </p:nvSpPr>
        <p:spPr>
          <a:xfrm rot="18535910">
            <a:off x="2353039" y="2258587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0</a:t>
            </a:r>
            <a:endParaRPr lang="en-US" sz="1400" dirty="0"/>
          </a:p>
        </p:txBody>
      </p:sp>
      <p:sp>
        <p:nvSpPr>
          <p:cNvPr id="100" name="TextBox 99"/>
          <p:cNvSpPr txBox="1"/>
          <p:nvPr/>
        </p:nvSpPr>
        <p:spPr>
          <a:xfrm rot="18535910">
            <a:off x="2757828" y="227796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1</a:t>
            </a:r>
            <a:endParaRPr lang="en-US" sz="1400" dirty="0"/>
          </a:p>
        </p:txBody>
      </p:sp>
      <p:sp>
        <p:nvSpPr>
          <p:cNvPr id="101" name="TextBox 100"/>
          <p:cNvSpPr txBox="1"/>
          <p:nvPr/>
        </p:nvSpPr>
        <p:spPr>
          <a:xfrm rot="18535910">
            <a:off x="3145339" y="2277959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102" name="TextBox 101"/>
          <p:cNvSpPr txBox="1"/>
          <p:nvPr/>
        </p:nvSpPr>
        <p:spPr>
          <a:xfrm rot="18535910">
            <a:off x="3632447" y="2230310"/>
            <a:ext cx="75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n-1</a:t>
            </a:r>
            <a:endParaRPr lang="en-US" sz="1400" dirty="0"/>
          </a:p>
        </p:txBody>
      </p:sp>
      <p:cxnSp>
        <p:nvCxnSpPr>
          <p:cNvPr id="103" name="Straight Connector 102"/>
          <p:cNvCxnSpPr/>
          <p:nvPr/>
        </p:nvCxnSpPr>
        <p:spPr>
          <a:xfrm>
            <a:off x="2012500" y="3182825"/>
            <a:ext cx="0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2416323" y="3182825"/>
            <a:ext cx="2615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2824238" y="3168505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3207811" y="3168505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1613274" y="3524731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1613274" y="3899553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1613274" y="4276369"/>
            <a:ext cx="198697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3619189" y="3050367"/>
            <a:ext cx="480268" cy="4802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3621481" y="3435340"/>
            <a:ext cx="472857" cy="4604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3795374" y="3020228"/>
            <a:ext cx="0" cy="1414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3951984" y="2862223"/>
            <a:ext cx="0" cy="1414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flipH="1">
            <a:off x="1796890" y="3020228"/>
            <a:ext cx="199848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H="1">
            <a:off x="1936785" y="2862223"/>
            <a:ext cx="201519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2420735" y="2708650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 flipV="1">
            <a:off x="2812346" y="2707762"/>
            <a:ext cx="419728" cy="48087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 flipV="1">
            <a:off x="3205754" y="2710925"/>
            <a:ext cx="405130" cy="4641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1601721" y="324115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10.2</a:t>
            </a:r>
            <a:endParaRPr lang="en-US" sz="1200" dirty="0"/>
          </a:p>
        </p:txBody>
      </p:sp>
      <p:sp>
        <p:nvSpPr>
          <p:cNvPr id="120" name="TextBox 119"/>
          <p:cNvSpPr txBox="1"/>
          <p:nvPr/>
        </p:nvSpPr>
        <p:spPr>
          <a:xfrm>
            <a:off x="1583923" y="3587706"/>
            <a:ext cx="5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0.28</a:t>
            </a:r>
            <a:endParaRPr lang="en-US" sz="1200" dirty="0"/>
          </a:p>
        </p:txBody>
      </p:sp>
      <p:sp>
        <p:nvSpPr>
          <p:cNvPr id="121" name="TextBox 120"/>
          <p:cNvSpPr txBox="1"/>
          <p:nvPr/>
        </p:nvSpPr>
        <p:spPr>
          <a:xfrm>
            <a:off x="1560431" y="4330567"/>
            <a:ext cx="567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137.9</a:t>
            </a:r>
            <a:endParaRPr lang="en-US" sz="1200" dirty="0"/>
          </a:p>
        </p:txBody>
      </p:sp>
      <p:sp>
        <p:nvSpPr>
          <p:cNvPr id="122" name="TextBox 121"/>
          <p:cNvSpPr txBox="1"/>
          <p:nvPr/>
        </p:nvSpPr>
        <p:spPr>
          <a:xfrm rot="1783782">
            <a:off x="1208147" y="287887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</a:t>
            </a:r>
            <a:r>
              <a:rPr lang="en-US" sz="1400" dirty="0" smtClean="0"/>
              <a:t>100</a:t>
            </a:r>
            <a:endParaRPr lang="en-US" sz="1400" dirty="0"/>
          </a:p>
        </p:txBody>
      </p:sp>
      <p:sp>
        <p:nvSpPr>
          <p:cNvPr id="123" name="TextBox 122"/>
          <p:cNvSpPr txBox="1"/>
          <p:nvPr/>
        </p:nvSpPr>
        <p:spPr>
          <a:xfrm rot="1895318">
            <a:off x="1353233" y="268625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P100</a:t>
            </a:r>
            <a:endParaRPr lang="en-US" sz="1400" dirty="0"/>
          </a:p>
        </p:txBody>
      </p:sp>
      <p:sp>
        <p:nvSpPr>
          <p:cNvPr id="124" name="TextBox 123"/>
          <p:cNvSpPr txBox="1"/>
          <p:nvPr/>
        </p:nvSpPr>
        <p:spPr>
          <a:xfrm rot="1816196">
            <a:off x="1606653" y="2547445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K80</a:t>
            </a:r>
            <a:endParaRPr lang="en-US" sz="1400" dirty="0"/>
          </a:p>
        </p:txBody>
      </p:sp>
      <p:cxnSp>
        <p:nvCxnSpPr>
          <p:cNvPr id="125" name="Straight Connector 124"/>
          <p:cNvCxnSpPr/>
          <p:nvPr/>
        </p:nvCxnSpPr>
        <p:spPr>
          <a:xfrm flipV="1">
            <a:off x="2024310" y="2707762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3610884" y="3805585"/>
            <a:ext cx="483454" cy="4707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1990922" y="3241028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-</a:t>
            </a:r>
            <a:endParaRPr lang="en-US" sz="1200" dirty="0"/>
          </a:p>
        </p:txBody>
      </p:sp>
      <p:sp>
        <p:nvSpPr>
          <p:cNvPr id="128" name="TextBox 127"/>
          <p:cNvSpPr txBox="1"/>
          <p:nvPr/>
        </p:nvSpPr>
        <p:spPr>
          <a:xfrm>
            <a:off x="2398529" y="3237464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0.21</a:t>
            </a:r>
            <a:endParaRPr lang="en-US" sz="1200" dirty="0"/>
          </a:p>
        </p:txBody>
      </p:sp>
      <p:sp>
        <p:nvSpPr>
          <p:cNvPr id="129" name="TextBox 128"/>
          <p:cNvSpPr txBox="1"/>
          <p:nvPr/>
        </p:nvSpPr>
        <p:spPr>
          <a:xfrm>
            <a:off x="3177932" y="3240235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0.49</a:t>
            </a:r>
            <a:endParaRPr lang="en-US" sz="1200" dirty="0"/>
          </a:p>
        </p:txBody>
      </p:sp>
      <p:sp>
        <p:nvSpPr>
          <p:cNvPr id="130" name="TextBox 129"/>
          <p:cNvSpPr txBox="1"/>
          <p:nvPr/>
        </p:nvSpPr>
        <p:spPr>
          <a:xfrm>
            <a:off x="1995149" y="358770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0.13</a:t>
            </a:r>
            <a:endParaRPr lang="en-US" sz="1200" dirty="0"/>
          </a:p>
        </p:txBody>
      </p:sp>
      <p:sp>
        <p:nvSpPr>
          <p:cNvPr id="131" name="TextBox 130"/>
          <p:cNvSpPr txBox="1"/>
          <p:nvPr/>
        </p:nvSpPr>
        <p:spPr>
          <a:xfrm>
            <a:off x="2402756" y="358770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-</a:t>
            </a:r>
            <a:endParaRPr lang="en-US" sz="1200" dirty="0"/>
          </a:p>
        </p:txBody>
      </p:sp>
      <p:sp>
        <p:nvSpPr>
          <p:cNvPr id="132" name="TextBox 131"/>
          <p:cNvSpPr txBox="1"/>
          <p:nvPr/>
        </p:nvSpPr>
        <p:spPr>
          <a:xfrm>
            <a:off x="3182159" y="358770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0.15</a:t>
            </a:r>
            <a:endParaRPr lang="en-US" sz="1200" dirty="0"/>
          </a:p>
        </p:txBody>
      </p:sp>
      <p:sp>
        <p:nvSpPr>
          <p:cNvPr id="133" name="TextBox 132"/>
          <p:cNvSpPr txBox="1"/>
          <p:nvPr/>
        </p:nvSpPr>
        <p:spPr>
          <a:xfrm>
            <a:off x="1995149" y="432837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0.81</a:t>
            </a:r>
            <a:endParaRPr lang="en-US" sz="1200" dirty="0"/>
          </a:p>
        </p:txBody>
      </p:sp>
      <p:sp>
        <p:nvSpPr>
          <p:cNvPr id="134" name="TextBox 133"/>
          <p:cNvSpPr txBox="1"/>
          <p:nvPr/>
        </p:nvSpPr>
        <p:spPr>
          <a:xfrm>
            <a:off x="2402756" y="432837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0.68</a:t>
            </a:r>
            <a:endParaRPr lang="en-US" sz="1200" dirty="0"/>
          </a:p>
        </p:txBody>
      </p:sp>
      <p:sp>
        <p:nvSpPr>
          <p:cNvPr id="135" name="TextBox 134"/>
          <p:cNvSpPr txBox="1"/>
          <p:nvPr/>
        </p:nvSpPr>
        <p:spPr>
          <a:xfrm>
            <a:off x="3182159" y="432837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-</a:t>
            </a:r>
            <a:endParaRPr lang="en-US" sz="1200" dirty="0"/>
          </a:p>
        </p:txBody>
      </p:sp>
      <p:sp>
        <p:nvSpPr>
          <p:cNvPr id="190" name="Right Arrow 189"/>
          <p:cNvSpPr/>
          <p:nvPr/>
        </p:nvSpPr>
        <p:spPr>
          <a:xfrm>
            <a:off x="4552000" y="3175078"/>
            <a:ext cx="2263757" cy="803242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Job n arrives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1" name="TextBox 190"/>
          <p:cNvSpPr txBox="1"/>
          <p:nvPr/>
        </p:nvSpPr>
        <p:spPr>
          <a:xfrm>
            <a:off x="2571115" y="5339510"/>
            <a:ext cx="622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Need to fill in O(</a:t>
            </a:r>
            <a:r>
              <a:rPr lang="en-US" dirty="0" err="1" smtClean="0"/>
              <a:t>kn</a:t>
            </a:r>
            <a:r>
              <a:rPr lang="en-US" dirty="0" smtClean="0"/>
              <a:t>) entries – do we have to profile all of these?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15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 animBg="1"/>
      <p:bldP spid="19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Estimator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15</a:t>
            </a:fld>
            <a:endParaRPr lang="en-US"/>
          </a:p>
        </p:txBody>
      </p:sp>
      <p:sp>
        <p:nvSpPr>
          <p:cNvPr id="59" name="Cube 58"/>
          <p:cNvSpPr/>
          <p:nvPr/>
        </p:nvSpPr>
        <p:spPr>
          <a:xfrm>
            <a:off x="2288468" y="2604995"/>
            <a:ext cx="2876656" cy="1922713"/>
          </a:xfrm>
          <a:prstGeom prst="cub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1680515" y="3112314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0</a:t>
            </a:r>
            <a:endParaRPr lang="en-US" sz="1400" dirty="0"/>
          </a:p>
        </p:txBody>
      </p:sp>
      <p:sp>
        <p:nvSpPr>
          <p:cNvPr id="61" name="TextBox 60"/>
          <p:cNvSpPr txBox="1"/>
          <p:nvPr/>
        </p:nvSpPr>
        <p:spPr>
          <a:xfrm>
            <a:off x="1680515" y="3468773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1</a:t>
            </a:r>
            <a:endParaRPr lang="en-US" sz="1400" dirty="0"/>
          </a:p>
        </p:txBody>
      </p:sp>
      <p:sp>
        <p:nvSpPr>
          <p:cNvPr id="62" name="TextBox 61"/>
          <p:cNvSpPr txBox="1"/>
          <p:nvPr/>
        </p:nvSpPr>
        <p:spPr>
          <a:xfrm>
            <a:off x="1577886" y="4205985"/>
            <a:ext cx="731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n-1</a:t>
            </a:r>
            <a:endParaRPr lang="en-US" sz="1400" dirty="0"/>
          </a:p>
        </p:txBody>
      </p:sp>
      <p:sp>
        <p:nvSpPr>
          <p:cNvPr id="63" name="TextBox 62"/>
          <p:cNvSpPr txBox="1"/>
          <p:nvPr/>
        </p:nvSpPr>
        <p:spPr>
          <a:xfrm rot="5400000">
            <a:off x="1870479" y="3882904"/>
            <a:ext cx="32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64" name="TextBox 63"/>
          <p:cNvSpPr txBox="1"/>
          <p:nvPr/>
        </p:nvSpPr>
        <p:spPr>
          <a:xfrm rot="18535910">
            <a:off x="3028233" y="2153947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0</a:t>
            </a:r>
            <a:endParaRPr lang="en-US" sz="1400" dirty="0"/>
          </a:p>
        </p:txBody>
      </p:sp>
      <p:sp>
        <p:nvSpPr>
          <p:cNvPr id="65" name="TextBox 64"/>
          <p:cNvSpPr txBox="1"/>
          <p:nvPr/>
        </p:nvSpPr>
        <p:spPr>
          <a:xfrm rot="18535910">
            <a:off x="3433022" y="217332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1</a:t>
            </a:r>
            <a:endParaRPr lang="en-US" sz="1400" dirty="0"/>
          </a:p>
        </p:txBody>
      </p:sp>
      <p:sp>
        <p:nvSpPr>
          <p:cNvPr id="66" name="TextBox 65"/>
          <p:cNvSpPr txBox="1"/>
          <p:nvPr/>
        </p:nvSpPr>
        <p:spPr>
          <a:xfrm rot="18535910">
            <a:off x="3820533" y="2173319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67" name="TextBox 66"/>
          <p:cNvSpPr txBox="1"/>
          <p:nvPr/>
        </p:nvSpPr>
        <p:spPr>
          <a:xfrm rot="18535910">
            <a:off x="4307641" y="2125670"/>
            <a:ext cx="75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n-1</a:t>
            </a:r>
            <a:endParaRPr lang="en-US" sz="1400" dirty="0"/>
          </a:p>
        </p:txBody>
      </p:sp>
      <p:sp>
        <p:nvSpPr>
          <p:cNvPr id="68" name="TextBox 67"/>
          <p:cNvSpPr txBox="1"/>
          <p:nvPr/>
        </p:nvSpPr>
        <p:spPr>
          <a:xfrm rot="18535910">
            <a:off x="2665698" y="2079946"/>
            <a:ext cx="762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Isolated</a:t>
            </a:r>
            <a:endParaRPr lang="en-US" sz="1400" dirty="0"/>
          </a:p>
        </p:txBody>
      </p:sp>
      <p:cxnSp>
        <p:nvCxnSpPr>
          <p:cNvPr id="69" name="Straight Connector 68"/>
          <p:cNvCxnSpPr/>
          <p:nvPr/>
        </p:nvCxnSpPr>
        <p:spPr>
          <a:xfrm>
            <a:off x="2687694" y="3078185"/>
            <a:ext cx="0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3091517" y="3078185"/>
            <a:ext cx="2615" cy="14495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3499432" y="3063865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3883005" y="3063865"/>
            <a:ext cx="0" cy="14638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288468" y="3420091"/>
            <a:ext cx="239597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endCxn id="59" idx="4"/>
          </p:cNvCxnSpPr>
          <p:nvPr/>
        </p:nvCxnSpPr>
        <p:spPr>
          <a:xfrm>
            <a:off x="2288468" y="3794913"/>
            <a:ext cx="2395978" cy="1177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288468" y="4171729"/>
            <a:ext cx="239777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4678460" y="2961035"/>
            <a:ext cx="480268" cy="4802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V="1">
            <a:off x="4689946" y="3361328"/>
            <a:ext cx="472857" cy="4604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4286078" y="3099616"/>
            <a:ext cx="0" cy="14280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4858677" y="2928119"/>
            <a:ext cx="0" cy="172898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H="1">
            <a:off x="2472084" y="2915588"/>
            <a:ext cx="238659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>
            <a:off x="2611980" y="2757583"/>
            <a:ext cx="23801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3095929" y="2604010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3487540" y="2603122"/>
            <a:ext cx="419728" cy="48087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3880948" y="2606285"/>
            <a:ext cx="405130" cy="4641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2276915" y="313651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10.2</a:t>
            </a:r>
            <a:endParaRPr lang="en-US" sz="1200" dirty="0"/>
          </a:p>
        </p:txBody>
      </p:sp>
      <p:sp>
        <p:nvSpPr>
          <p:cNvPr id="86" name="TextBox 85"/>
          <p:cNvSpPr txBox="1"/>
          <p:nvPr/>
        </p:nvSpPr>
        <p:spPr>
          <a:xfrm>
            <a:off x="2263393" y="3483332"/>
            <a:ext cx="56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0.28</a:t>
            </a:r>
            <a:endParaRPr lang="en-US" sz="1200" dirty="0"/>
          </a:p>
        </p:txBody>
      </p:sp>
      <p:sp>
        <p:nvSpPr>
          <p:cNvPr id="87" name="TextBox 86"/>
          <p:cNvSpPr txBox="1"/>
          <p:nvPr/>
        </p:nvSpPr>
        <p:spPr>
          <a:xfrm>
            <a:off x="2234890" y="4216298"/>
            <a:ext cx="5326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137.9</a:t>
            </a:r>
            <a:endParaRPr lang="en-US" sz="1200" dirty="0"/>
          </a:p>
        </p:txBody>
      </p:sp>
      <p:sp>
        <p:nvSpPr>
          <p:cNvPr id="88" name="TextBox 87"/>
          <p:cNvSpPr txBox="1"/>
          <p:nvPr/>
        </p:nvSpPr>
        <p:spPr>
          <a:xfrm rot="1783782">
            <a:off x="1883341" y="277423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</a:t>
            </a:r>
            <a:r>
              <a:rPr lang="en-US" sz="1400" dirty="0" smtClean="0"/>
              <a:t>100</a:t>
            </a:r>
            <a:endParaRPr lang="en-US" sz="1400" dirty="0"/>
          </a:p>
        </p:txBody>
      </p:sp>
      <p:sp>
        <p:nvSpPr>
          <p:cNvPr id="89" name="TextBox 88"/>
          <p:cNvSpPr txBox="1"/>
          <p:nvPr/>
        </p:nvSpPr>
        <p:spPr>
          <a:xfrm rot="1895318">
            <a:off x="2028427" y="2581611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P100</a:t>
            </a:r>
            <a:endParaRPr lang="en-US" sz="1400" dirty="0"/>
          </a:p>
        </p:txBody>
      </p:sp>
      <p:sp>
        <p:nvSpPr>
          <p:cNvPr id="90" name="TextBox 89"/>
          <p:cNvSpPr txBox="1"/>
          <p:nvPr/>
        </p:nvSpPr>
        <p:spPr>
          <a:xfrm rot="1816196">
            <a:off x="2281847" y="2442805"/>
            <a:ext cx="607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K80</a:t>
            </a:r>
            <a:endParaRPr lang="en-US" sz="1400" dirty="0"/>
          </a:p>
        </p:txBody>
      </p:sp>
      <p:cxnSp>
        <p:nvCxnSpPr>
          <p:cNvPr id="91" name="Straight Connector 90"/>
          <p:cNvCxnSpPr/>
          <p:nvPr/>
        </p:nvCxnSpPr>
        <p:spPr>
          <a:xfrm flipV="1">
            <a:off x="2699504" y="2603122"/>
            <a:ext cx="413877" cy="4741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681670" y="3715165"/>
            <a:ext cx="483454" cy="4707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2666116" y="3136388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-</a:t>
            </a:r>
            <a:endParaRPr lang="en-US" sz="1200" dirty="0"/>
          </a:p>
        </p:txBody>
      </p:sp>
      <p:sp>
        <p:nvSpPr>
          <p:cNvPr id="94" name="TextBox 93"/>
          <p:cNvSpPr txBox="1"/>
          <p:nvPr/>
        </p:nvSpPr>
        <p:spPr>
          <a:xfrm>
            <a:off x="3073723" y="3132824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0.21</a:t>
            </a:r>
            <a:endParaRPr lang="en-US" sz="1200" dirty="0"/>
          </a:p>
        </p:txBody>
      </p:sp>
      <p:sp>
        <p:nvSpPr>
          <p:cNvPr id="95" name="TextBox 94"/>
          <p:cNvSpPr txBox="1"/>
          <p:nvPr/>
        </p:nvSpPr>
        <p:spPr>
          <a:xfrm>
            <a:off x="3853126" y="3135595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0.49</a:t>
            </a:r>
            <a:endParaRPr lang="en-US" sz="1200" dirty="0"/>
          </a:p>
        </p:txBody>
      </p:sp>
      <p:sp>
        <p:nvSpPr>
          <p:cNvPr id="96" name="TextBox 95"/>
          <p:cNvSpPr txBox="1"/>
          <p:nvPr/>
        </p:nvSpPr>
        <p:spPr>
          <a:xfrm>
            <a:off x="2670343" y="348306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0.13</a:t>
            </a:r>
            <a:endParaRPr lang="en-US" sz="1200" dirty="0"/>
          </a:p>
        </p:txBody>
      </p:sp>
      <p:sp>
        <p:nvSpPr>
          <p:cNvPr id="97" name="TextBox 96"/>
          <p:cNvSpPr txBox="1"/>
          <p:nvPr/>
        </p:nvSpPr>
        <p:spPr>
          <a:xfrm>
            <a:off x="3077950" y="348306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-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3857353" y="3483067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0.15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2670343" y="422373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0.81</a:t>
            </a:r>
            <a:endParaRPr lang="en-US" sz="1200" dirty="0"/>
          </a:p>
        </p:txBody>
      </p:sp>
      <p:sp>
        <p:nvSpPr>
          <p:cNvPr id="100" name="TextBox 99"/>
          <p:cNvSpPr txBox="1"/>
          <p:nvPr/>
        </p:nvSpPr>
        <p:spPr>
          <a:xfrm>
            <a:off x="3077950" y="422373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0.68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3857353" y="4223731"/>
            <a:ext cx="478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-</a:t>
            </a:r>
            <a:endParaRPr lang="en-US" sz="1200" dirty="0"/>
          </a:p>
        </p:txBody>
      </p:sp>
      <p:sp>
        <p:nvSpPr>
          <p:cNvPr id="102" name="Rectangle 101"/>
          <p:cNvSpPr/>
          <p:nvPr/>
        </p:nvSpPr>
        <p:spPr>
          <a:xfrm>
            <a:off x="2288468" y="4528286"/>
            <a:ext cx="2395978" cy="2866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3" name="Straight Connector 102"/>
          <p:cNvCxnSpPr/>
          <p:nvPr/>
        </p:nvCxnSpPr>
        <p:spPr>
          <a:xfrm flipV="1">
            <a:off x="4698013" y="4333178"/>
            <a:ext cx="473965" cy="47755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165124" y="4039526"/>
            <a:ext cx="0" cy="29365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2687694" y="4513762"/>
            <a:ext cx="0" cy="29697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3091517" y="4528286"/>
            <a:ext cx="0" cy="2866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3499432" y="4528286"/>
            <a:ext cx="0" cy="2866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3885891" y="4528286"/>
            <a:ext cx="0" cy="2866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1667829" y="4513344"/>
            <a:ext cx="731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n</a:t>
            </a:r>
            <a:endParaRPr lang="en-US" sz="1400" dirty="0"/>
          </a:p>
        </p:txBody>
      </p:sp>
      <p:cxnSp>
        <p:nvCxnSpPr>
          <p:cNvPr id="110" name="Straight Connector 109"/>
          <p:cNvCxnSpPr/>
          <p:nvPr/>
        </p:nvCxnSpPr>
        <p:spPr>
          <a:xfrm flipV="1">
            <a:off x="4291699" y="2609581"/>
            <a:ext cx="414603" cy="47500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4286078" y="4528286"/>
            <a:ext cx="0" cy="2866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4992130" y="2757583"/>
            <a:ext cx="0" cy="174058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 rot="18535910">
            <a:off x="4712429" y="2146955"/>
            <a:ext cx="75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Job n</a:t>
            </a:r>
            <a:endParaRPr lang="en-US" sz="1400" dirty="0"/>
          </a:p>
        </p:txBody>
      </p:sp>
      <p:sp>
        <p:nvSpPr>
          <p:cNvPr id="115" name="TextBox 114"/>
          <p:cNvSpPr txBox="1"/>
          <p:nvPr/>
        </p:nvSpPr>
        <p:spPr>
          <a:xfrm>
            <a:off x="2222766" y="4546237"/>
            <a:ext cx="544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122.6</a:t>
            </a:r>
            <a:endParaRPr lang="en-US" sz="1200" dirty="0"/>
          </a:p>
        </p:txBody>
      </p:sp>
      <p:sp>
        <p:nvSpPr>
          <p:cNvPr id="117" name="TextBox 116"/>
          <p:cNvSpPr txBox="1"/>
          <p:nvPr/>
        </p:nvSpPr>
        <p:spPr>
          <a:xfrm>
            <a:off x="2660911" y="4546236"/>
            <a:ext cx="544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0.75</a:t>
            </a:r>
            <a:endParaRPr lang="en-US" sz="1200" dirty="0"/>
          </a:p>
        </p:txBody>
      </p:sp>
      <p:sp>
        <p:nvSpPr>
          <p:cNvPr id="118" name="TextBox 117"/>
          <p:cNvSpPr txBox="1"/>
          <p:nvPr/>
        </p:nvSpPr>
        <p:spPr>
          <a:xfrm>
            <a:off x="3066779" y="4546235"/>
            <a:ext cx="544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0.70</a:t>
            </a:r>
            <a:endParaRPr lang="en-US" sz="1200" dirty="0"/>
          </a:p>
        </p:txBody>
      </p:sp>
      <p:sp>
        <p:nvSpPr>
          <p:cNvPr id="120" name="TextBox 119"/>
          <p:cNvSpPr txBox="1"/>
          <p:nvPr/>
        </p:nvSpPr>
        <p:spPr>
          <a:xfrm>
            <a:off x="3572036" y="4544122"/>
            <a:ext cx="544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?</a:t>
            </a:r>
            <a:endParaRPr lang="en-US" sz="1200" dirty="0"/>
          </a:p>
        </p:txBody>
      </p:sp>
      <p:sp>
        <p:nvSpPr>
          <p:cNvPr id="121" name="TextBox 120"/>
          <p:cNvSpPr txBox="1"/>
          <p:nvPr/>
        </p:nvSpPr>
        <p:spPr>
          <a:xfrm>
            <a:off x="7290486" y="1982846"/>
            <a:ext cx="4063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Can we use a few new measurements and previous data to fill in missing entries?</a:t>
            </a:r>
            <a:endParaRPr lang="en-US" dirty="0"/>
          </a:p>
        </p:txBody>
      </p:sp>
      <p:sp>
        <p:nvSpPr>
          <p:cNvPr id="122" name="TextBox 121"/>
          <p:cNvSpPr txBox="1"/>
          <p:nvPr/>
        </p:nvSpPr>
        <p:spPr>
          <a:xfrm>
            <a:off x="7290486" y="3212498"/>
            <a:ext cx="4008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Tensor completion </a:t>
            </a:r>
            <a:r>
              <a:rPr lang="en-US" dirty="0" smtClean="0"/>
              <a:t>– used previously by </a:t>
            </a:r>
            <a:r>
              <a:rPr lang="en-US" dirty="0" err="1" smtClean="0"/>
              <a:t>Delimitrou</a:t>
            </a:r>
            <a:r>
              <a:rPr lang="en-US" dirty="0" smtClean="0"/>
              <a:t>, et al. (Quasar, ASPLOS 2014)</a:t>
            </a:r>
            <a:endParaRPr lang="en-US" i="1" dirty="0"/>
          </a:p>
        </p:txBody>
      </p:sp>
      <p:sp>
        <p:nvSpPr>
          <p:cNvPr id="123" name="TextBox 122"/>
          <p:cNvSpPr txBox="1"/>
          <p:nvPr/>
        </p:nvSpPr>
        <p:spPr>
          <a:xfrm>
            <a:off x="6939656" y="4461258"/>
            <a:ext cx="4710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6"/>
                </a:solidFill>
              </a:rPr>
              <a:t>Next steps</a:t>
            </a:r>
            <a:r>
              <a:rPr lang="en-US" dirty="0" smtClean="0"/>
              <a:t>: How to bootstrap the measurements and balance between profiling overhead/accuracy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149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117" grpId="0"/>
      <p:bldP spid="118" grpId="0"/>
      <p:bldP spid="120" grpId="0"/>
      <p:bldP spid="121" grpId="0"/>
      <p:bldP spid="122" grpId="0"/>
      <p:bldP spid="1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Policies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1049406"/>
              </p:ext>
            </p:extLst>
          </p:nvPr>
        </p:nvGraphicFramePr>
        <p:xfrm>
          <a:off x="1158934" y="2595058"/>
          <a:ext cx="5261637" cy="1854200"/>
        </p:xfrm>
        <a:graphic>
          <a:graphicData uri="http://schemas.openxmlformats.org/drawingml/2006/table">
            <a:tbl>
              <a:tblPr firstRow="1" bandRow="1"/>
              <a:tblGrid>
                <a:gridCol w="1996437">
                  <a:extLst>
                    <a:ext uri="{9D8B030D-6E8A-4147-A177-3AD203B41FA5}">
                      <a16:colId xmlns:a16="http://schemas.microsoft.com/office/drawing/2014/main" val="3237189942"/>
                    </a:ext>
                  </a:extLst>
                </a:gridCol>
                <a:gridCol w="3265200">
                  <a:extLst>
                    <a:ext uri="{9D8B030D-6E8A-4147-A177-3AD203B41FA5}">
                      <a16:colId xmlns:a16="http://schemas.microsoft.com/office/drawing/2014/main" val="2370128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Scheduler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Supported policy/objective metric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1428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Philly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FIFO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431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Gandiva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Makespan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962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Tiresias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Least Attained Service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6103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Themis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Finish-time Fairness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196456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84040" y="2845050"/>
            <a:ext cx="454275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dirty="0" smtClean="0"/>
              <a:t>How do we make these policies heterogeneous performance-aware?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Can we introduce new policies that are enabled by the heterogeneous regime?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8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 smtClean="0"/>
              <a:t>Example: FIFO</a:t>
            </a:r>
          </a:p>
          <a:p>
            <a:pPr lvl="1">
              <a:spcAft>
                <a:spcPts val="1200"/>
              </a:spcAft>
            </a:pPr>
            <a:r>
              <a:rPr lang="en-US" dirty="0" smtClean="0"/>
              <a:t>Performance-aware </a:t>
            </a:r>
            <a:r>
              <a:rPr lang="en-US" dirty="0"/>
              <a:t>FIFO</a:t>
            </a:r>
            <a:r>
              <a:rPr lang="en-US" dirty="0" smtClean="0"/>
              <a:t>: Schedule job on best available resource</a:t>
            </a:r>
          </a:p>
          <a:p>
            <a:pPr lvl="1">
              <a:spcAft>
                <a:spcPts val="1200"/>
              </a:spcAft>
            </a:pPr>
            <a:r>
              <a:rPr lang="en-US" dirty="0" smtClean="0"/>
              <a:t>Performance-aware + packing FIFO: Schedule as many jobs in isolation as possible and then pack jobs with already scheduled jobs</a:t>
            </a:r>
          </a:p>
          <a:p>
            <a:r>
              <a:rPr lang="en-US" dirty="0" smtClean="0"/>
              <a:t>What if we want to explicitly optimize an objective metric?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458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/>
          <p:cNvSpPr txBox="1"/>
          <p:nvPr/>
        </p:nvSpPr>
        <p:spPr>
          <a:xfrm>
            <a:off x="5002377" y="4732562"/>
            <a:ext cx="618790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x</a:t>
            </a:r>
            <a:r>
              <a:rPr lang="en-US" sz="1600" baseline="-25000" dirty="0" smtClean="0"/>
              <a:t>1</a:t>
            </a:r>
            <a:r>
              <a:rPr lang="en-US" sz="1600" dirty="0"/>
              <a:t> </a:t>
            </a:r>
            <a:r>
              <a:rPr lang="en-US" sz="1600" dirty="0" smtClean="0"/>
              <a:t>+ y</a:t>
            </a:r>
            <a:r>
              <a:rPr lang="en-US" sz="1600" baseline="-25000" dirty="0" smtClean="0"/>
              <a:t>1</a:t>
            </a:r>
            <a:r>
              <a:rPr lang="en-US" sz="1600" dirty="0"/>
              <a:t> ≤ </a:t>
            </a:r>
            <a:r>
              <a:rPr lang="en-US" sz="1600" dirty="0" smtClean="0"/>
              <a:t># V100s          </a:t>
            </a:r>
            <a:r>
              <a:rPr lang="en-US" sz="1400" dirty="0" smtClean="0"/>
              <a:t>(Cannot use more than the total # of V100s)</a:t>
            </a:r>
          </a:p>
          <a:p>
            <a:r>
              <a:rPr lang="en-US" sz="1600" dirty="0" smtClean="0"/>
              <a:t>x</a:t>
            </a:r>
            <a:r>
              <a:rPr lang="en-US" sz="1600" baseline="-25000" dirty="0"/>
              <a:t>2</a:t>
            </a:r>
            <a:r>
              <a:rPr lang="en-US" sz="1600" dirty="0" smtClean="0"/>
              <a:t> </a:t>
            </a:r>
            <a:r>
              <a:rPr lang="en-US" sz="1600" dirty="0"/>
              <a:t>+ </a:t>
            </a:r>
            <a:r>
              <a:rPr lang="en-US" sz="1600" dirty="0" smtClean="0"/>
              <a:t>y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 </a:t>
            </a:r>
            <a:r>
              <a:rPr lang="en-US" sz="1600" dirty="0"/>
              <a:t>≤ # </a:t>
            </a:r>
            <a:r>
              <a:rPr lang="en-US" sz="1600" dirty="0" smtClean="0"/>
              <a:t>P100s          </a:t>
            </a:r>
            <a:r>
              <a:rPr lang="en-US" sz="1400" dirty="0" smtClean="0"/>
              <a:t>(</a:t>
            </a:r>
            <a:r>
              <a:rPr lang="en-US" sz="1400" dirty="0"/>
              <a:t>Cannot use more than the total # of </a:t>
            </a:r>
            <a:r>
              <a:rPr lang="en-US" sz="1400" dirty="0" smtClean="0"/>
              <a:t>P100s)</a:t>
            </a:r>
          </a:p>
          <a:p>
            <a:r>
              <a:rPr lang="en-US" sz="1600" dirty="0" smtClean="0"/>
              <a:t>x</a:t>
            </a:r>
            <a:r>
              <a:rPr lang="en-US" sz="1600" baseline="-25000" dirty="0"/>
              <a:t>3</a:t>
            </a:r>
            <a:r>
              <a:rPr lang="en-US" sz="1600" dirty="0" smtClean="0"/>
              <a:t> </a:t>
            </a:r>
            <a:r>
              <a:rPr lang="en-US" sz="1600" dirty="0"/>
              <a:t>+ </a:t>
            </a:r>
            <a:r>
              <a:rPr lang="en-US" sz="1600" dirty="0" smtClean="0"/>
              <a:t>y</a:t>
            </a:r>
            <a:r>
              <a:rPr lang="en-US" sz="1600" baseline="-25000" dirty="0"/>
              <a:t>3</a:t>
            </a:r>
            <a:r>
              <a:rPr lang="en-US" sz="1600" dirty="0" smtClean="0"/>
              <a:t> ≤ </a:t>
            </a:r>
            <a:r>
              <a:rPr lang="en-US" sz="1600" dirty="0"/>
              <a:t># </a:t>
            </a:r>
            <a:r>
              <a:rPr lang="en-US" sz="1600" dirty="0" smtClean="0"/>
              <a:t>K80s            </a:t>
            </a:r>
            <a:r>
              <a:rPr lang="en-US" sz="1400" dirty="0" smtClean="0"/>
              <a:t>(</a:t>
            </a:r>
            <a:r>
              <a:rPr lang="en-US" sz="1400" dirty="0"/>
              <a:t>Cannot use more than the total # of K</a:t>
            </a:r>
            <a:r>
              <a:rPr lang="en-US" sz="1400" dirty="0" smtClean="0"/>
              <a:t>80s)</a:t>
            </a:r>
          </a:p>
          <a:p>
            <a:r>
              <a:rPr lang="en-US" sz="1600" dirty="0" smtClean="0"/>
              <a:t>x</a:t>
            </a:r>
            <a:r>
              <a:rPr lang="en-US" sz="1600" baseline="-25000" dirty="0" smtClean="0"/>
              <a:t>1</a:t>
            </a:r>
            <a:r>
              <a:rPr lang="en-US" sz="1600" dirty="0" smtClean="0"/>
              <a:t> + x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 + x</a:t>
            </a:r>
            <a:r>
              <a:rPr lang="en-US" sz="1600" baseline="-25000" dirty="0" smtClean="0"/>
              <a:t>3  </a:t>
            </a:r>
            <a:r>
              <a:rPr lang="en-US" sz="1600" dirty="0" smtClean="0"/>
              <a:t>≤ 1              </a:t>
            </a:r>
            <a:r>
              <a:rPr lang="en-US" sz="1400" dirty="0" smtClean="0"/>
              <a:t>(Job 0 cannot run for more than 100% of the total time)</a:t>
            </a:r>
          </a:p>
          <a:p>
            <a:r>
              <a:rPr lang="en-US" sz="1600" dirty="0" smtClean="0"/>
              <a:t>y</a:t>
            </a:r>
            <a:r>
              <a:rPr lang="en-US" sz="1600" baseline="-25000" dirty="0" smtClean="0"/>
              <a:t>1</a:t>
            </a:r>
            <a:r>
              <a:rPr lang="en-US" sz="1600" dirty="0" smtClean="0"/>
              <a:t> </a:t>
            </a:r>
            <a:r>
              <a:rPr lang="en-US" sz="1600" dirty="0"/>
              <a:t>+ </a:t>
            </a:r>
            <a:r>
              <a:rPr lang="en-US" sz="1600" dirty="0" smtClean="0"/>
              <a:t>y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 </a:t>
            </a:r>
            <a:r>
              <a:rPr lang="en-US" sz="1600" dirty="0"/>
              <a:t>+ </a:t>
            </a:r>
            <a:r>
              <a:rPr lang="en-US" sz="1600" dirty="0" smtClean="0"/>
              <a:t>y</a:t>
            </a:r>
            <a:r>
              <a:rPr lang="en-US" sz="1600" baseline="-25000" dirty="0" smtClean="0"/>
              <a:t>3</a:t>
            </a:r>
            <a:r>
              <a:rPr lang="en-US" sz="1600" dirty="0" smtClean="0"/>
              <a:t>  ≤ 1              </a:t>
            </a:r>
            <a:r>
              <a:rPr lang="en-US" sz="1400" dirty="0" smtClean="0"/>
              <a:t>(Job </a:t>
            </a:r>
            <a:r>
              <a:rPr lang="en-US" sz="1400" dirty="0"/>
              <a:t>1 cannot run for more than 100% of the total time)</a:t>
            </a:r>
          </a:p>
          <a:p>
            <a:endParaRPr lang="en-US" dirty="0" smtClean="0"/>
          </a:p>
          <a:p>
            <a:endParaRPr lang="en-US" baseline="-25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96299"/>
          </a:xfrm>
        </p:spPr>
        <p:txBody>
          <a:bodyPr/>
          <a:lstStyle/>
          <a:p>
            <a:r>
              <a:rPr lang="en-US" dirty="0" smtClean="0"/>
              <a:t>Example: Maximize minimum </a:t>
            </a:r>
            <a:r>
              <a:rPr lang="en-US" i="1" dirty="0" smtClean="0"/>
              <a:t>effective throughput</a:t>
            </a:r>
            <a:r>
              <a:rPr lang="en-US" dirty="0" smtClean="0"/>
              <a:t> (</a:t>
            </a:r>
            <a:r>
              <a:rPr lang="en-US" dirty="0" err="1" smtClean="0"/>
              <a:t>MaxMinFairness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18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25348" y="2902550"/>
            <a:ext cx="306844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328470" y="3272399"/>
            <a:ext cx="307238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960967" y="2556861"/>
            <a:ext cx="0" cy="106103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2440" y="2556861"/>
            <a:ext cx="0" cy="10607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598337" y="2556861"/>
            <a:ext cx="0" cy="10607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960967" y="2579644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V100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79652" y="2574479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P100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72318" y="2574479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K80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243571" y="2927795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43570" y="3273828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80147" y="2928680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100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1981411" y="3279339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80</a:t>
            </a:r>
            <a:endParaRPr lang="en-US" sz="1600" dirty="0"/>
          </a:p>
        </p:txBody>
      </p:sp>
      <p:sp>
        <p:nvSpPr>
          <p:cNvPr id="22" name="TextBox 21"/>
          <p:cNvSpPr txBox="1"/>
          <p:nvPr/>
        </p:nvSpPr>
        <p:spPr>
          <a:xfrm>
            <a:off x="2796043" y="2930651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60</a:t>
            </a:r>
            <a:endParaRPr lang="en-US" sz="1600" dirty="0"/>
          </a:p>
        </p:txBody>
      </p:sp>
      <p:sp>
        <p:nvSpPr>
          <p:cNvPr id="23" name="TextBox 22"/>
          <p:cNvSpPr txBox="1"/>
          <p:nvPr/>
        </p:nvSpPr>
        <p:spPr>
          <a:xfrm>
            <a:off x="2796043" y="3275189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100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578156" y="2933125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40</a:t>
            </a:r>
            <a:endParaRPr 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3586182" y="3269445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20</a:t>
            </a:r>
            <a:endParaRPr lang="en-US" sz="1600" dirty="0"/>
          </a:p>
        </p:txBody>
      </p:sp>
      <p:sp>
        <p:nvSpPr>
          <p:cNvPr id="31" name="Right Arrow 30"/>
          <p:cNvSpPr/>
          <p:nvPr/>
        </p:nvSpPr>
        <p:spPr>
          <a:xfrm>
            <a:off x="5118250" y="2749790"/>
            <a:ext cx="1296783" cy="731519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Normalized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6899893" y="2884932"/>
            <a:ext cx="306844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903015" y="3254781"/>
            <a:ext cx="307238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535512" y="2539243"/>
            <a:ext cx="0" cy="106103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8356985" y="2539243"/>
            <a:ext cx="0" cy="10607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172882" y="2539243"/>
            <a:ext cx="0" cy="10607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535512" y="2562026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V100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354197" y="2556861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P100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146863" y="2556861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K80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818116" y="2910177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818115" y="3256210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554692" y="2911062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0.5</a:t>
            </a:r>
            <a:endParaRPr lang="en-US" sz="1600" dirty="0"/>
          </a:p>
        </p:txBody>
      </p:sp>
      <p:sp>
        <p:nvSpPr>
          <p:cNvPr id="43" name="TextBox 42"/>
          <p:cNvSpPr txBox="1"/>
          <p:nvPr/>
        </p:nvSpPr>
        <p:spPr>
          <a:xfrm>
            <a:off x="7555956" y="3261721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0.4</a:t>
            </a:r>
            <a:endParaRPr lang="en-US" sz="1600" dirty="0"/>
          </a:p>
        </p:txBody>
      </p:sp>
      <p:sp>
        <p:nvSpPr>
          <p:cNvPr id="44" name="TextBox 43"/>
          <p:cNvSpPr txBox="1"/>
          <p:nvPr/>
        </p:nvSpPr>
        <p:spPr>
          <a:xfrm>
            <a:off x="8370588" y="2913033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0.3</a:t>
            </a:r>
            <a:endParaRPr lang="en-US" sz="1600" dirty="0"/>
          </a:p>
        </p:txBody>
      </p:sp>
      <p:sp>
        <p:nvSpPr>
          <p:cNvPr id="45" name="TextBox 44"/>
          <p:cNvSpPr txBox="1"/>
          <p:nvPr/>
        </p:nvSpPr>
        <p:spPr>
          <a:xfrm>
            <a:off x="8370588" y="3257571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0.5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9152701" y="2915507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0.2</a:t>
            </a:r>
            <a:endParaRPr lang="en-US" sz="1600" dirty="0"/>
          </a:p>
        </p:txBody>
      </p:sp>
      <p:sp>
        <p:nvSpPr>
          <p:cNvPr id="47" name="TextBox 46"/>
          <p:cNvSpPr txBox="1"/>
          <p:nvPr/>
        </p:nvSpPr>
        <p:spPr>
          <a:xfrm>
            <a:off x="9160727" y="3251827"/>
            <a:ext cx="821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0.1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4687684" y="3932354"/>
            <a:ext cx="50823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0.5x</a:t>
            </a:r>
            <a:r>
              <a:rPr lang="en-US" baseline="-25000" dirty="0" smtClean="0"/>
              <a:t>1</a:t>
            </a:r>
            <a:r>
              <a:rPr lang="en-US" dirty="0" smtClean="0"/>
              <a:t> + 0.3x</a:t>
            </a:r>
            <a:r>
              <a:rPr lang="en-US" baseline="-25000" dirty="0" smtClean="0"/>
              <a:t>2</a:t>
            </a:r>
            <a:r>
              <a:rPr lang="en-US" dirty="0" smtClean="0"/>
              <a:t> + 0.2x</a:t>
            </a:r>
            <a:r>
              <a:rPr lang="en-US" baseline="-25000" dirty="0" smtClean="0"/>
              <a:t>3 </a:t>
            </a:r>
            <a:r>
              <a:rPr lang="en-US" dirty="0" smtClean="0"/>
              <a:t>     </a:t>
            </a:r>
            <a:r>
              <a:rPr lang="en-US" sz="1400" dirty="0" smtClean="0"/>
              <a:t>(effective throughput of Job 0)</a:t>
            </a:r>
          </a:p>
          <a:p>
            <a:pPr algn="ctr"/>
            <a:r>
              <a:rPr lang="en-US" dirty="0" smtClean="0"/>
              <a:t>0.4y</a:t>
            </a:r>
            <a:r>
              <a:rPr lang="en-US" baseline="-25000" dirty="0" smtClean="0"/>
              <a:t>1</a:t>
            </a:r>
            <a:r>
              <a:rPr lang="en-US" dirty="0" smtClean="0"/>
              <a:t> + 0.5y</a:t>
            </a:r>
            <a:r>
              <a:rPr lang="en-US" baseline="-25000" dirty="0" smtClean="0"/>
              <a:t>2</a:t>
            </a:r>
            <a:r>
              <a:rPr lang="en-US" dirty="0" smtClean="0"/>
              <a:t> + 0.1y</a:t>
            </a:r>
            <a:r>
              <a:rPr lang="en-US" baseline="-25000" dirty="0" smtClean="0"/>
              <a:t>3 </a:t>
            </a:r>
            <a:r>
              <a:rPr lang="en-US" dirty="0" smtClean="0"/>
              <a:t>     </a:t>
            </a:r>
            <a:r>
              <a:rPr lang="en-US" sz="1400" dirty="0" smtClean="0"/>
              <a:t>(effective </a:t>
            </a:r>
            <a:r>
              <a:rPr lang="en-US" sz="1400" dirty="0"/>
              <a:t>throughput of Job </a:t>
            </a:r>
            <a:r>
              <a:rPr lang="en-US" sz="1400" dirty="0" smtClean="0"/>
              <a:t>1)</a:t>
            </a:r>
            <a:endParaRPr lang="en-US" sz="1400" dirty="0"/>
          </a:p>
          <a:p>
            <a:pPr algn="ctr"/>
            <a:endParaRPr lang="en-US" baseline="-25000" dirty="0"/>
          </a:p>
        </p:txBody>
      </p:sp>
      <p:sp>
        <p:nvSpPr>
          <p:cNvPr id="49" name="TextBox 48"/>
          <p:cNvSpPr txBox="1"/>
          <p:nvPr/>
        </p:nvSpPr>
        <p:spPr>
          <a:xfrm>
            <a:off x="1277414" y="4008087"/>
            <a:ext cx="3164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Maximize minimum between: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1899319" y="5016136"/>
            <a:ext cx="1411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Subject to: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04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48" grpId="0"/>
      <p:bldP spid="49" grpId="0"/>
      <p:bldP spid="5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 of optimization problem is the resource </a:t>
            </a:r>
            <a:r>
              <a:rPr lang="en-US" i="1" dirty="0"/>
              <a:t>allocation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dirty="0"/>
              <a:t>Allocation provides distribution of resources to jobs that maximizes the given utility metric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Example: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19</a:t>
            </a:fld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1967919" y="3800775"/>
            <a:ext cx="3169571" cy="1402704"/>
            <a:chOff x="2466275" y="3573965"/>
            <a:chExt cx="3169571" cy="1402704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2548054" y="3919654"/>
              <a:ext cx="3068443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551176" y="4289503"/>
              <a:ext cx="307238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2551176" y="4625899"/>
              <a:ext cx="307238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3183673" y="3573965"/>
              <a:ext cx="0" cy="139947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4005146" y="3573965"/>
              <a:ext cx="0" cy="139947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4821043" y="3573965"/>
              <a:ext cx="0" cy="139947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183673" y="3596748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V100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02358" y="3591583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P100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795024" y="3591583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K80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466277" y="3944899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Job 0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466276" y="4290932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Job 1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466275" y="4638115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Job 2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02853" y="3945784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0.1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204117" y="4296443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0.5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204117" y="4633636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0.4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018749" y="3947755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0.2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018749" y="4292293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0.4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2580" y="4628057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0.4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800862" y="3950229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0.7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808888" y="4286549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0.1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814373" y="4630214"/>
              <a:ext cx="8214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0.2</a:t>
              </a: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6404516" y="4208126"/>
            <a:ext cx="5006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</a:t>
            </a:r>
            <a:r>
              <a:rPr lang="en-US" sz="1600" dirty="0" smtClean="0"/>
              <a:t>0 </a:t>
            </a:r>
            <a:r>
              <a:rPr lang="en-US" sz="1600" dirty="0"/>
              <a:t>should spend 10% of its time on a V100, 20% of its time on a P100, and 70% of its time on a K80</a:t>
            </a:r>
          </a:p>
        </p:txBody>
      </p:sp>
      <p:sp>
        <p:nvSpPr>
          <p:cNvPr id="40" name="Right Arrow 39"/>
          <p:cNvSpPr/>
          <p:nvPr/>
        </p:nvSpPr>
        <p:spPr>
          <a:xfrm>
            <a:off x="5530365" y="4286711"/>
            <a:ext cx="854973" cy="271938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647485" y="5747801"/>
            <a:ext cx="68970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How do we enforce this allocation in practice?</a:t>
            </a:r>
          </a:p>
        </p:txBody>
      </p:sp>
    </p:spTree>
    <p:extLst>
      <p:ext uri="{BB962C8B-B14F-4D97-AF65-F5344CB8AC3E}">
        <p14:creationId xmlns:p14="http://schemas.microsoft.com/office/powerpoint/2010/main" val="4022074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0" grpId="0" animBg="1"/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6098794-22AF-2342-B786-3BFC7CBE82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920" y="4800281"/>
            <a:ext cx="2299854" cy="17967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view of modern clouds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DCC1BA-B917-324F-A072-8C8974BA2105}"/>
              </a:ext>
            </a:extLst>
          </p:cNvPr>
          <p:cNvSpPr txBox="1"/>
          <p:nvPr/>
        </p:nvSpPr>
        <p:spPr>
          <a:xfrm>
            <a:off x="970708" y="2128596"/>
            <a:ext cx="24529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Deep learning training workloads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C9FD54-5B2B-4F4E-A419-07050CE69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1525" y="2050761"/>
            <a:ext cx="964005" cy="9506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F103C-B824-FD4C-AF7A-7C2DB89F8144}"/>
              </a:ext>
            </a:extLst>
          </p:cNvPr>
          <p:cNvSpPr txBox="1"/>
          <p:nvPr/>
        </p:nvSpPr>
        <p:spPr>
          <a:xfrm>
            <a:off x="638351" y="5135782"/>
            <a:ext cx="31176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Heterogeneous accelerator platforms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BA25D9-EA77-6340-BEA3-C15F001A3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0979" y="2125874"/>
            <a:ext cx="2627086" cy="8003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A1F6FB-F4BC-4847-94DC-23C19294612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514" y="2175830"/>
            <a:ext cx="2166257" cy="7365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DF04D4-71D0-CD42-AAD6-4F37C32384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1601" y="4732033"/>
            <a:ext cx="2144948" cy="16906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359AE61-8618-AE43-9BE5-718EFD32F21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969" y="4528245"/>
            <a:ext cx="2238530" cy="223853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0588268-1623-F44B-B6E9-9E624379A1A8}"/>
              </a:ext>
            </a:extLst>
          </p:cNvPr>
          <p:cNvSpPr txBox="1"/>
          <p:nvPr/>
        </p:nvSpPr>
        <p:spPr>
          <a:xfrm>
            <a:off x="1078689" y="3482909"/>
            <a:ext cx="2236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Cluster Scheduler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1916FD9-3753-894B-B038-9C1707251F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968" y="3216826"/>
            <a:ext cx="2981546" cy="1252037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CADABE3-57B1-0343-8897-A80256E39C3D}"/>
              </a:ext>
            </a:extLst>
          </p:cNvPr>
          <p:cNvCxnSpPr>
            <a:cxnSpLocks/>
          </p:cNvCxnSpPr>
          <p:nvPr/>
        </p:nvCxnSpPr>
        <p:spPr>
          <a:xfrm>
            <a:off x="638351" y="3101236"/>
            <a:ext cx="11001423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4BCF992-3AD0-A040-967D-92D7C93F5986}"/>
              </a:ext>
            </a:extLst>
          </p:cNvPr>
          <p:cNvCxnSpPr>
            <a:cxnSpLocks/>
          </p:cNvCxnSpPr>
          <p:nvPr/>
        </p:nvCxnSpPr>
        <p:spPr>
          <a:xfrm>
            <a:off x="638351" y="4647008"/>
            <a:ext cx="11001423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0DB3FC4-14AA-7D4C-B79E-007A8500A31C}"/>
              </a:ext>
            </a:extLst>
          </p:cNvPr>
          <p:cNvSpPr txBox="1"/>
          <p:nvPr/>
        </p:nvSpPr>
        <p:spPr>
          <a:xfrm>
            <a:off x="7395002" y="522708"/>
            <a:ext cx="3951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</a:rPr>
              <a:t>Are batch processing schedulers a good fit for deep learning training?</a:t>
            </a:r>
          </a:p>
        </p:txBody>
      </p:sp>
    </p:spTree>
    <p:extLst>
      <p:ext uri="{BB962C8B-B14F-4D97-AF65-F5344CB8AC3E}">
        <p14:creationId xmlns:p14="http://schemas.microsoft.com/office/powerpoint/2010/main" val="48988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Scheduling Mechanism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 smtClean="0"/>
              <a:t>Instantaneous scheduling decisions are only locally optimal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Instead, periodically make </a:t>
            </a:r>
            <a:r>
              <a:rPr lang="en-US" i="1" dirty="0" smtClean="0"/>
              <a:t>global</a:t>
            </a:r>
            <a:r>
              <a:rPr lang="en-US" dirty="0" smtClean="0"/>
              <a:t> scheduling decisions </a:t>
            </a:r>
            <a:r>
              <a:rPr lang="en-US" dirty="0" smtClean="0"/>
              <a:t>at the granularity of </a:t>
            </a:r>
            <a:r>
              <a:rPr lang="en-US" i="1" dirty="0" smtClean="0"/>
              <a:t>rounds</a:t>
            </a:r>
            <a:endParaRPr lang="en-US" i="1" dirty="0"/>
          </a:p>
          <a:p>
            <a:r>
              <a:rPr lang="en-US" dirty="0" smtClean="0"/>
              <a:t>After each round ends, re-schedule all active jobs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7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79700" y="1979294"/>
            <a:ext cx="10507227" cy="1079661"/>
            <a:chOff x="10131129" y="1323067"/>
            <a:chExt cx="1261872" cy="1079661"/>
          </a:xfrm>
        </p:grpSpPr>
        <p:sp>
          <p:nvSpPr>
            <p:cNvPr id="6" name="Rectangle 5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79702" y="4441691"/>
            <a:ext cx="10507227" cy="1079661"/>
            <a:chOff x="10131129" y="1323067"/>
            <a:chExt cx="1261872" cy="1079661"/>
          </a:xfrm>
        </p:grpSpPr>
        <p:sp>
          <p:nvSpPr>
            <p:cNvPr id="12" name="Rectangle 11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4" name="Right Arrow 13"/>
          <p:cNvSpPr/>
          <p:nvPr/>
        </p:nvSpPr>
        <p:spPr>
          <a:xfrm>
            <a:off x="879699" y="5661558"/>
            <a:ext cx="10507227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152FF-95C6-1242-9366-051D8452E230}"/>
              </a:ext>
            </a:extLst>
          </p:cNvPr>
          <p:cNvSpPr txBox="1"/>
          <p:nvPr/>
        </p:nvSpPr>
        <p:spPr>
          <a:xfrm>
            <a:off x="845771" y="128405"/>
            <a:ext cx="1088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grpSp>
        <p:nvGrpSpPr>
          <p:cNvPr id="17" name="Group 216">
            <a:extLst>
              <a:ext uri="{FF2B5EF4-FFF2-40B4-BE49-F238E27FC236}">
                <a16:creationId xmlns:a16="http://schemas.microsoft.com/office/drawing/2014/main" id="{ABBDD5DF-72CF-194B-B7AB-566F537123D5}"/>
              </a:ext>
            </a:extLst>
          </p:cNvPr>
          <p:cNvGrpSpPr/>
          <p:nvPr/>
        </p:nvGrpSpPr>
        <p:grpSpPr>
          <a:xfrm rot="5400000">
            <a:off x="718898" y="953299"/>
            <a:ext cx="1351073" cy="489148"/>
            <a:chOff x="3963598" y="1537949"/>
            <a:chExt cx="2149221" cy="489148"/>
          </a:xfrm>
        </p:grpSpPr>
        <p:cxnSp>
          <p:nvCxnSpPr>
            <p:cNvPr id="18" name="Straight Connector 217">
              <a:extLst>
                <a:ext uri="{FF2B5EF4-FFF2-40B4-BE49-F238E27FC236}">
                  <a16:creationId xmlns:a16="http://schemas.microsoft.com/office/drawing/2014/main" id="{B8AD7EE4-BD92-FF49-B596-0337EA546FA8}"/>
                </a:ext>
              </a:extLst>
            </p:cNvPr>
            <p:cNvCxnSpPr>
              <a:cxnSpLocks/>
            </p:cNvCxnSpPr>
            <p:nvPr/>
          </p:nvCxnSpPr>
          <p:spPr>
            <a:xfrm>
              <a:off x="3963598" y="1546550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218">
              <a:extLst>
                <a:ext uri="{FF2B5EF4-FFF2-40B4-BE49-F238E27FC236}">
                  <a16:creationId xmlns:a16="http://schemas.microsoft.com/office/drawing/2014/main" id="{306FD8EA-1BF0-B545-9834-F12C5F22B26C}"/>
                </a:ext>
              </a:extLst>
            </p:cNvPr>
            <p:cNvCxnSpPr>
              <a:cxnSpLocks/>
            </p:cNvCxnSpPr>
            <p:nvPr/>
          </p:nvCxnSpPr>
          <p:spPr>
            <a:xfrm>
              <a:off x="3973123" y="2027097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219">
              <a:extLst>
                <a:ext uri="{FF2B5EF4-FFF2-40B4-BE49-F238E27FC236}">
                  <a16:creationId xmlns:a16="http://schemas.microsoft.com/office/drawing/2014/main" id="{774FC8BB-D63B-E44A-A875-84355A2F2D14}"/>
                </a:ext>
              </a:extLst>
            </p:cNvPr>
            <p:cNvCxnSpPr>
              <a:cxnSpLocks/>
            </p:cNvCxnSpPr>
            <p:nvPr/>
          </p:nvCxnSpPr>
          <p:spPr>
            <a:xfrm>
              <a:off x="6103294" y="1537949"/>
              <a:ext cx="0" cy="48463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6413604" y="861636"/>
            <a:ext cx="4549697" cy="6463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introducing fixed interval rounds we can alter our scheduling decisions over time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86968" y="1984248"/>
            <a:ext cx="3493008" cy="914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79701" y="3221824"/>
            <a:ext cx="10507227" cy="1079661"/>
            <a:chOff x="10131129" y="1323067"/>
            <a:chExt cx="1261872" cy="1079661"/>
          </a:xfrm>
        </p:grpSpPr>
        <p:sp>
          <p:nvSpPr>
            <p:cNvPr id="9" name="Rectangle 8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sp>
        <p:nvSpPr>
          <p:cNvPr id="37" name="Rectangle 36"/>
          <p:cNvSpPr/>
          <p:nvPr/>
        </p:nvSpPr>
        <p:spPr>
          <a:xfrm>
            <a:off x="886968" y="4453128"/>
            <a:ext cx="3493008" cy="9052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86968" y="3230968"/>
            <a:ext cx="349300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4379976" y="3227832"/>
            <a:ext cx="3493008" cy="90525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7880250" y="4450835"/>
            <a:ext cx="3493008" cy="90525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4387242" y="4448529"/>
            <a:ext cx="349300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379976" y="1984248"/>
            <a:ext cx="3493008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7880250" y="1985302"/>
            <a:ext cx="3493008" cy="914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7880250" y="3234387"/>
            <a:ext cx="3493008" cy="9052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/>
          <p:cNvCxnSpPr/>
          <p:nvPr/>
        </p:nvCxnSpPr>
        <p:spPr>
          <a:xfrm>
            <a:off x="4379976" y="1717288"/>
            <a:ext cx="0" cy="4041648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872984" y="1717288"/>
            <a:ext cx="0" cy="4041648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1233828" y="626456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Oval 21"/>
          <p:cNvSpPr/>
          <p:nvPr/>
        </p:nvSpPr>
        <p:spPr>
          <a:xfrm>
            <a:off x="1227152" y="1033620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Oval 20"/>
          <p:cNvSpPr/>
          <p:nvPr/>
        </p:nvSpPr>
        <p:spPr>
          <a:xfrm>
            <a:off x="1227269" y="1458918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43469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0.09375 0.1185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88" y="592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08998 0.36689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92" y="1833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6 L 0.08998 0.6027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92" y="30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375 0.11852 L 0.38594 0.3048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48" y="9491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998 0.36689 L 0.38815 0.54027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83" y="8889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997 0.60278 L 0.38581 0.24421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27" y="-17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815 0.54028 L 0.67995 0.18495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57" y="-17616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594 0.30487 L 0.68724 0.47986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56" y="8657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581 0.24421 L 0.6836 0.42615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57" y="9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7" grpId="0" animBg="1"/>
      <p:bldP spid="36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23" grpId="0" animBg="1"/>
      <p:bldP spid="23" grpId="1" animBg="1"/>
      <p:bldP spid="23" grpId="2" animBg="1"/>
      <p:bldP spid="22" grpId="0" animBg="1"/>
      <p:bldP spid="22" grpId="1" animBg="1"/>
      <p:bldP spid="22" grpId="2" animBg="1"/>
      <p:bldP spid="21" grpId="0" animBg="1"/>
      <p:bldP spid="21" grpId="1" animBg="1"/>
      <p:bldP spid="21" grpId="2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79700" y="1979294"/>
            <a:ext cx="10507227" cy="1079661"/>
            <a:chOff x="10131129" y="1323067"/>
            <a:chExt cx="1261872" cy="1079661"/>
          </a:xfrm>
        </p:grpSpPr>
        <p:sp>
          <p:nvSpPr>
            <p:cNvPr id="6" name="Rectangle 5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79702" y="4441691"/>
            <a:ext cx="10507227" cy="1079661"/>
            <a:chOff x="10131129" y="1323067"/>
            <a:chExt cx="1261872" cy="1079661"/>
          </a:xfrm>
        </p:grpSpPr>
        <p:sp>
          <p:nvSpPr>
            <p:cNvPr id="12" name="Rectangle 11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4" name="Right Arrow 13"/>
          <p:cNvSpPr/>
          <p:nvPr/>
        </p:nvSpPr>
        <p:spPr>
          <a:xfrm>
            <a:off x="879699" y="5661558"/>
            <a:ext cx="10507227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152FF-95C6-1242-9366-051D8452E230}"/>
              </a:ext>
            </a:extLst>
          </p:cNvPr>
          <p:cNvSpPr txBox="1"/>
          <p:nvPr/>
        </p:nvSpPr>
        <p:spPr>
          <a:xfrm>
            <a:off x="845771" y="128405"/>
            <a:ext cx="1088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grpSp>
        <p:nvGrpSpPr>
          <p:cNvPr id="17" name="Group 216">
            <a:extLst>
              <a:ext uri="{FF2B5EF4-FFF2-40B4-BE49-F238E27FC236}">
                <a16:creationId xmlns:a16="http://schemas.microsoft.com/office/drawing/2014/main" id="{ABBDD5DF-72CF-194B-B7AB-566F537123D5}"/>
              </a:ext>
            </a:extLst>
          </p:cNvPr>
          <p:cNvGrpSpPr/>
          <p:nvPr/>
        </p:nvGrpSpPr>
        <p:grpSpPr>
          <a:xfrm rot="5400000">
            <a:off x="718898" y="953299"/>
            <a:ext cx="1351073" cy="489148"/>
            <a:chOff x="3963598" y="1537949"/>
            <a:chExt cx="2149221" cy="489148"/>
          </a:xfrm>
        </p:grpSpPr>
        <p:cxnSp>
          <p:nvCxnSpPr>
            <p:cNvPr id="18" name="Straight Connector 217">
              <a:extLst>
                <a:ext uri="{FF2B5EF4-FFF2-40B4-BE49-F238E27FC236}">
                  <a16:creationId xmlns:a16="http://schemas.microsoft.com/office/drawing/2014/main" id="{B8AD7EE4-BD92-FF49-B596-0337EA546FA8}"/>
                </a:ext>
              </a:extLst>
            </p:cNvPr>
            <p:cNvCxnSpPr>
              <a:cxnSpLocks/>
            </p:cNvCxnSpPr>
            <p:nvPr/>
          </p:nvCxnSpPr>
          <p:spPr>
            <a:xfrm>
              <a:off x="3963598" y="1546550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218">
              <a:extLst>
                <a:ext uri="{FF2B5EF4-FFF2-40B4-BE49-F238E27FC236}">
                  <a16:creationId xmlns:a16="http://schemas.microsoft.com/office/drawing/2014/main" id="{306FD8EA-1BF0-B545-9834-F12C5F22B26C}"/>
                </a:ext>
              </a:extLst>
            </p:cNvPr>
            <p:cNvCxnSpPr>
              <a:cxnSpLocks/>
            </p:cNvCxnSpPr>
            <p:nvPr/>
          </p:nvCxnSpPr>
          <p:spPr>
            <a:xfrm>
              <a:off x="3973123" y="2027097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219">
              <a:extLst>
                <a:ext uri="{FF2B5EF4-FFF2-40B4-BE49-F238E27FC236}">
                  <a16:creationId xmlns:a16="http://schemas.microsoft.com/office/drawing/2014/main" id="{774FC8BB-D63B-E44A-A875-84355A2F2D14}"/>
                </a:ext>
              </a:extLst>
            </p:cNvPr>
            <p:cNvCxnSpPr>
              <a:cxnSpLocks/>
            </p:cNvCxnSpPr>
            <p:nvPr/>
          </p:nvCxnSpPr>
          <p:spPr>
            <a:xfrm>
              <a:off x="6103294" y="1537949"/>
              <a:ext cx="0" cy="48463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6413604" y="861636"/>
            <a:ext cx="4549697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What happens if there are more jobs than available resources?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86968" y="1984248"/>
            <a:ext cx="3493008" cy="914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79701" y="3221824"/>
            <a:ext cx="10507227" cy="1079661"/>
            <a:chOff x="10131129" y="1323067"/>
            <a:chExt cx="1261872" cy="1079661"/>
          </a:xfrm>
        </p:grpSpPr>
        <p:sp>
          <p:nvSpPr>
            <p:cNvPr id="9" name="Rectangle 8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sp>
        <p:nvSpPr>
          <p:cNvPr id="37" name="Rectangle 36"/>
          <p:cNvSpPr/>
          <p:nvPr/>
        </p:nvSpPr>
        <p:spPr>
          <a:xfrm>
            <a:off x="886968" y="4453128"/>
            <a:ext cx="3493008" cy="9052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86968" y="3230968"/>
            <a:ext cx="349300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4379976" y="3227832"/>
            <a:ext cx="3493008" cy="9052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7880250" y="4450835"/>
            <a:ext cx="3493008" cy="90525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4387242" y="4448529"/>
            <a:ext cx="349300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379976" y="1984248"/>
            <a:ext cx="3493008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7880250" y="1985302"/>
            <a:ext cx="3493008" cy="9144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7880250" y="3234387"/>
            <a:ext cx="3493008" cy="9052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/>
          <p:cNvCxnSpPr/>
          <p:nvPr/>
        </p:nvCxnSpPr>
        <p:spPr>
          <a:xfrm>
            <a:off x="4379976" y="1717288"/>
            <a:ext cx="0" cy="4041648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872984" y="1717288"/>
            <a:ext cx="0" cy="4041648"/>
          </a:xfrm>
          <a:prstGeom prst="line">
            <a:avLst/>
          </a:prstGeom>
          <a:ln w="635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1233828" y="626456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Oval 21"/>
          <p:cNvSpPr/>
          <p:nvPr/>
        </p:nvSpPr>
        <p:spPr>
          <a:xfrm>
            <a:off x="1227152" y="1033620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Oval 20"/>
          <p:cNvSpPr/>
          <p:nvPr/>
        </p:nvSpPr>
        <p:spPr>
          <a:xfrm>
            <a:off x="1227269" y="1458918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3" name="Oval 32"/>
          <p:cNvSpPr/>
          <p:nvPr/>
        </p:nvSpPr>
        <p:spPr>
          <a:xfrm>
            <a:off x="1227152" y="1462465"/>
            <a:ext cx="325730" cy="32573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13603" y="861636"/>
            <a:ext cx="4549697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scheduler must decide what to schedule in each round</a:t>
            </a:r>
          </a:p>
        </p:txBody>
      </p:sp>
    </p:spTree>
    <p:extLst>
      <p:ext uri="{BB962C8B-B14F-4D97-AF65-F5344CB8AC3E}">
        <p14:creationId xmlns:p14="http://schemas.microsoft.com/office/powerpoint/2010/main" val="491835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0.09414 0.12292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1" y="613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09141 0.36689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70" y="18333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6 L 0.09089 0.6020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44" y="300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414 0.12292 L -2.91667E-6 -2.59259E-6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88" y="-6157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38906 0.30439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53" y="1520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141 0.3669 L 0.39141 0.53865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00" y="8681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089 0.60209 L 0.38542 0.24421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27" y="-1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9141 0.53865 L -2.91667E-6 0.06203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557" y="-23912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906 0.3044 L 0.68594 0.11782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09" y="-9144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542 0.24421 L 0.68542 0.42615 " pathEditMode="relative" rAng="0" ptsTypes="AA">
                                      <p:cBhvr>
                                        <p:cTn id="59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65" y="932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0.68633 0.47593 " pathEditMode="relative" rAng="0" ptsTypes="AA">
                                      <p:cBhvr>
                                        <p:cTn id="6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10" y="2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4" grpId="1" animBg="1"/>
      <p:bldP spid="35" grpId="0" animBg="1"/>
      <p:bldP spid="37" grpId="0" animBg="1"/>
      <p:bldP spid="36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23" grpId="0" animBg="1"/>
      <p:bldP spid="23" grpId="1" animBg="1"/>
      <p:bldP spid="23" grpId="2" animBg="1"/>
      <p:bldP spid="22" grpId="0" animBg="1"/>
      <p:bldP spid="22" grpId="1" animBg="1"/>
      <p:bldP spid="22" grpId="2" animBg="1"/>
      <p:bldP spid="21" grpId="0" animBg="1"/>
      <p:bldP spid="21" grpId="1" animBg="1"/>
      <p:bldP spid="21" grpId="2" animBg="1"/>
      <p:bldP spid="33" grpId="1" animBg="1"/>
      <p:bldP spid="33" grpId="2" animBg="1"/>
      <p:bldP spid="33" grpId="3" animBg="1"/>
      <p:bldP spid="3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23</a:t>
            </a:fld>
            <a:endParaRPr lang="en-US"/>
          </a:p>
        </p:txBody>
      </p:sp>
      <p:pic>
        <p:nvPicPr>
          <p:cNvPr id="1026" name="Picture 2" descr="https://lh4.googleusercontent.com/1FsAUyhMlcnQpcR6gxWUaSTFRLOc9a6ux0kpGH7cpHgM-SX_UYfzBY-x93SHVoLuEsOOqsEKNnAbVSf2-_iuPbNruv2gAQe7eUefMaTMDAVlIN3d6s0lBHz12C6OTKep7P-YhYX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73" y="1690688"/>
            <a:ext cx="510540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ordXPRcN2GGd11fm3ZIAtaw2w6IfRiLtz9_uFp4QlHfINS-FL8Q0s0wyjiIrj75kbG_LAoFQlOast1SK8_liuIT7YAlQWSatHlAPuv8PmLoIantj4qOxyBqqZ2MY3fjC6QykZR7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2727" y="1690688"/>
            <a:ext cx="510540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507524" y="4319922"/>
            <a:ext cx="3924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25 V100s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255063" y="4319922"/>
            <a:ext cx="3924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8 V100s, 8 P100s, 8 K80s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28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 smtClean="0"/>
              <a:t>Implement and evaluate additional policies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Investigate best practices for online throughput estimation</a:t>
            </a:r>
          </a:p>
          <a:p>
            <a:r>
              <a:rPr lang="en-US" dirty="0" smtClean="0"/>
              <a:t>Evaluate on real cluster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5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 smtClean="0"/>
              <a:t>Deep learning training workloads have diverse performance characteristics and run on heterogeneous hardware platforms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We propose a scheduler that leverages the primitives of time-slicing and packing to efficiently allocate heterogeneous hardware resources</a:t>
            </a:r>
          </a:p>
          <a:p>
            <a:r>
              <a:rPr lang="en-US" dirty="0" smtClean="0"/>
              <a:t>Our scheduler uses online throughput estimates as input to scheduling policies which can be expressed as optimization problems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02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026509" y="2976982"/>
            <a:ext cx="809120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69251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055327" y="2559205"/>
            <a:ext cx="4555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 progress slides follow</a:t>
            </a:r>
          </a:p>
        </p:txBody>
      </p:sp>
    </p:spTree>
    <p:extLst>
      <p:ext uri="{BB962C8B-B14F-4D97-AF65-F5344CB8AC3E}">
        <p14:creationId xmlns:p14="http://schemas.microsoft.com/office/powerpoint/2010/main" val="1342305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Deep learning (DL) is a key cloud computing workload</a:t>
            </a:r>
          </a:p>
          <a:p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Many organizations maintain clusters specifically to support DL training jobs</a:t>
            </a:r>
          </a:p>
          <a:p>
            <a:r>
              <a:rPr lang="en-US" dirty="0">
                <a:latin typeface="Roboto Condensed" panose="02000000000000000000" pitchFamily="2" charset="0"/>
                <a:ea typeface="Roboto Condensed" panose="02000000000000000000" pitchFamily="2" charset="0"/>
              </a:rPr>
              <a:t>Determining how best to schedule DL jobs onto cluster resources presents a new challenge for systems researchers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48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Rectangle 284"/>
          <p:cNvSpPr/>
          <p:nvPr/>
        </p:nvSpPr>
        <p:spPr>
          <a:xfrm>
            <a:off x="5097328" y="4304242"/>
            <a:ext cx="4620959" cy="14329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6432338" y="4658984"/>
            <a:ext cx="486633" cy="4866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6918971" y="4658983"/>
            <a:ext cx="486633" cy="4866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5459072" y="4658983"/>
            <a:ext cx="486633" cy="4866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5945704" y="4658391"/>
            <a:ext cx="486633" cy="4866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Rectangle 272"/>
          <p:cNvSpPr/>
          <p:nvPr/>
        </p:nvSpPr>
        <p:spPr>
          <a:xfrm>
            <a:off x="5459071" y="4658392"/>
            <a:ext cx="1946533" cy="4849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/>
        </p:nvSpPr>
        <p:spPr>
          <a:xfrm>
            <a:off x="5459071" y="5145616"/>
            <a:ext cx="1946533" cy="2730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16 GB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8903444" y="4658392"/>
            <a:ext cx="486633" cy="4866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/>
          <p:cNvSpPr/>
          <p:nvPr/>
        </p:nvSpPr>
        <p:spPr>
          <a:xfrm>
            <a:off x="8903444" y="5145025"/>
            <a:ext cx="486633" cy="2730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 GB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scheduler workflow</a:t>
            </a:r>
          </a:p>
        </p:txBody>
      </p:sp>
      <p:grpSp>
        <p:nvGrpSpPr>
          <p:cNvPr id="210" name="Group 214">
            <a:extLst>
              <a:ext uri="{FF2B5EF4-FFF2-40B4-BE49-F238E27FC236}">
                <a16:creationId xmlns:a16="http://schemas.microsoft.com/office/drawing/2014/main" id="{EA688814-DF1C-B743-B230-98F81CEEA2A3}"/>
              </a:ext>
            </a:extLst>
          </p:cNvPr>
          <p:cNvGrpSpPr/>
          <p:nvPr/>
        </p:nvGrpSpPr>
        <p:grpSpPr>
          <a:xfrm>
            <a:off x="6243131" y="1417638"/>
            <a:ext cx="2149221" cy="827702"/>
            <a:chOff x="4681501" y="1341236"/>
            <a:chExt cx="2149221" cy="827702"/>
          </a:xfrm>
        </p:grpSpPr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138152FF-95C6-1242-9366-051D8452E230}"/>
                </a:ext>
              </a:extLst>
            </p:cNvPr>
            <p:cNvSpPr txBox="1"/>
            <p:nvPr/>
          </p:nvSpPr>
          <p:spPr>
            <a:xfrm>
              <a:off x="5209707" y="1341236"/>
              <a:ext cx="1132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Roboto Condensed" panose="02000000000000000000" pitchFamily="2" charset="0"/>
                  <a:ea typeface="Roboto Condensed" panose="02000000000000000000" pitchFamily="2" charset="0"/>
                  <a:cs typeface="Gill Sans" panose="020B0502020104020203" pitchFamily="34" charset="-79"/>
                </a:rPr>
                <a:t> Job Queue</a:t>
              </a:r>
            </a:p>
          </p:txBody>
        </p:sp>
        <p:grpSp>
          <p:nvGrpSpPr>
            <p:cNvPr id="212" name="Group 216">
              <a:extLst>
                <a:ext uri="{FF2B5EF4-FFF2-40B4-BE49-F238E27FC236}">
                  <a16:creationId xmlns:a16="http://schemas.microsoft.com/office/drawing/2014/main" id="{ABBDD5DF-72CF-194B-B7AB-566F537123D5}"/>
                </a:ext>
              </a:extLst>
            </p:cNvPr>
            <p:cNvGrpSpPr/>
            <p:nvPr/>
          </p:nvGrpSpPr>
          <p:grpSpPr>
            <a:xfrm>
              <a:off x="4681501" y="1679790"/>
              <a:ext cx="2149221" cy="489148"/>
              <a:chOff x="3963598" y="1537949"/>
              <a:chExt cx="2149221" cy="489148"/>
            </a:xfrm>
          </p:grpSpPr>
          <p:cxnSp>
            <p:nvCxnSpPr>
              <p:cNvPr id="213" name="Straight Connector 217">
                <a:extLst>
                  <a:ext uri="{FF2B5EF4-FFF2-40B4-BE49-F238E27FC236}">
                    <a16:creationId xmlns:a16="http://schemas.microsoft.com/office/drawing/2014/main" id="{B8AD7EE4-BD92-FF49-B596-0337EA546FA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63598" y="1546550"/>
                <a:ext cx="213969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8">
                <a:extLst>
                  <a:ext uri="{FF2B5EF4-FFF2-40B4-BE49-F238E27FC236}">
                    <a16:creationId xmlns:a16="http://schemas.microsoft.com/office/drawing/2014/main" id="{306FD8EA-1BF0-B545-9834-F12C5F22B2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73123" y="2027097"/>
                <a:ext cx="213969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9">
                <a:extLst>
                  <a:ext uri="{FF2B5EF4-FFF2-40B4-BE49-F238E27FC236}">
                    <a16:creationId xmlns:a16="http://schemas.microsoft.com/office/drawing/2014/main" id="{774FC8BB-D63B-E44A-A875-84355A2F2D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03294" y="1537949"/>
                <a:ext cx="0" cy="48463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8" name="Rectangle 227"/>
          <p:cNvSpPr/>
          <p:nvPr/>
        </p:nvSpPr>
        <p:spPr>
          <a:xfrm>
            <a:off x="6017185" y="2660813"/>
            <a:ext cx="2660313" cy="109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Cluster Scheduler</a:t>
            </a:r>
          </a:p>
        </p:txBody>
      </p:sp>
      <p:sp>
        <p:nvSpPr>
          <p:cNvPr id="229" name="Down Arrow 228"/>
          <p:cNvSpPr/>
          <p:nvPr/>
        </p:nvSpPr>
        <p:spPr>
          <a:xfrm>
            <a:off x="7251461" y="2249425"/>
            <a:ext cx="154143" cy="402786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Down Arrow 229"/>
          <p:cNvSpPr/>
          <p:nvPr/>
        </p:nvSpPr>
        <p:spPr>
          <a:xfrm>
            <a:off x="7256195" y="3764215"/>
            <a:ext cx="149408" cy="5457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TextBox 253"/>
          <p:cNvSpPr txBox="1"/>
          <p:nvPr/>
        </p:nvSpPr>
        <p:spPr>
          <a:xfrm>
            <a:off x="1027160" y="2593008"/>
            <a:ext cx="3193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Job Resource Requirements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1027160" y="3169654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Job ID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2087962" y="3169654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3148764" y="3169654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Memory</a:t>
            </a:r>
          </a:p>
        </p:txBody>
      </p:sp>
      <p:grpSp>
        <p:nvGrpSpPr>
          <p:cNvPr id="287" name="Group 286"/>
          <p:cNvGrpSpPr/>
          <p:nvPr/>
        </p:nvGrpSpPr>
        <p:grpSpPr>
          <a:xfrm>
            <a:off x="1027160" y="3516664"/>
            <a:ext cx="3182406" cy="332509"/>
            <a:chOff x="1027160" y="3475279"/>
            <a:chExt cx="3182406" cy="332509"/>
          </a:xfrm>
        </p:grpSpPr>
        <p:sp>
          <p:nvSpPr>
            <p:cNvPr id="258" name="Rectangle 257"/>
            <p:cNvSpPr/>
            <p:nvPr/>
          </p:nvSpPr>
          <p:spPr>
            <a:xfrm>
              <a:off x="1027160" y="3475279"/>
              <a:ext cx="1060802" cy="33250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2087962" y="3475279"/>
              <a:ext cx="1060802" cy="33250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60" name="Rectangle 259"/>
            <p:cNvSpPr/>
            <p:nvPr/>
          </p:nvSpPr>
          <p:spPr>
            <a:xfrm>
              <a:off x="3148764" y="3475279"/>
              <a:ext cx="1060802" cy="33250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1027160" y="3846864"/>
            <a:ext cx="3182406" cy="332509"/>
            <a:chOff x="1027160" y="3805479"/>
            <a:chExt cx="3182406" cy="332509"/>
          </a:xfrm>
        </p:grpSpPr>
        <p:sp>
          <p:nvSpPr>
            <p:cNvPr id="261" name="Rectangle 260"/>
            <p:cNvSpPr/>
            <p:nvPr/>
          </p:nvSpPr>
          <p:spPr>
            <a:xfrm>
              <a:off x="1027160" y="3805479"/>
              <a:ext cx="1060802" cy="33250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2087962" y="3805479"/>
              <a:ext cx="1060802" cy="33250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63" name="Rectangle 262"/>
            <p:cNvSpPr/>
            <p:nvPr/>
          </p:nvSpPr>
          <p:spPr>
            <a:xfrm>
              <a:off x="3148764" y="3805479"/>
              <a:ext cx="1060802" cy="33250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grpSp>
        <p:nvGrpSpPr>
          <p:cNvPr id="284" name="Group 283"/>
          <p:cNvGrpSpPr/>
          <p:nvPr/>
        </p:nvGrpSpPr>
        <p:grpSpPr>
          <a:xfrm>
            <a:off x="7667890" y="4656725"/>
            <a:ext cx="973267" cy="759678"/>
            <a:chOff x="7667890" y="4656725"/>
            <a:chExt cx="973267" cy="759678"/>
          </a:xfrm>
        </p:grpSpPr>
        <p:sp>
          <p:nvSpPr>
            <p:cNvPr id="247" name="Rectangle 246"/>
            <p:cNvSpPr/>
            <p:nvPr/>
          </p:nvSpPr>
          <p:spPr>
            <a:xfrm>
              <a:off x="7667890" y="5143358"/>
              <a:ext cx="973267" cy="2730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8 GB</a:t>
              </a:r>
            </a:p>
          </p:txBody>
        </p:sp>
        <p:sp>
          <p:nvSpPr>
            <p:cNvPr id="245" name="Rectangle 244"/>
            <p:cNvSpPr/>
            <p:nvPr/>
          </p:nvSpPr>
          <p:spPr>
            <a:xfrm>
              <a:off x="7667891" y="4656725"/>
              <a:ext cx="486633" cy="486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8154524" y="4656725"/>
              <a:ext cx="486633" cy="486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3" name="Group 282"/>
          <p:cNvGrpSpPr/>
          <p:nvPr/>
        </p:nvGrpSpPr>
        <p:grpSpPr>
          <a:xfrm>
            <a:off x="7667885" y="4651632"/>
            <a:ext cx="973272" cy="764771"/>
            <a:chOff x="7667885" y="4651632"/>
            <a:chExt cx="973272" cy="764771"/>
          </a:xfrm>
        </p:grpSpPr>
        <p:sp>
          <p:nvSpPr>
            <p:cNvPr id="269" name="Rectangle 268"/>
            <p:cNvSpPr/>
            <p:nvPr/>
          </p:nvSpPr>
          <p:spPr>
            <a:xfrm>
              <a:off x="7667889" y="4651632"/>
              <a:ext cx="973268" cy="4917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/>
            <p:cNvSpPr/>
            <p:nvPr/>
          </p:nvSpPr>
          <p:spPr>
            <a:xfrm>
              <a:off x="7667885" y="5143358"/>
              <a:ext cx="479055" cy="27304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 GB</a:t>
              </a:r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8141302" y="5143358"/>
              <a:ext cx="499853" cy="2730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 GB</a:t>
              </a:r>
            </a:p>
          </p:txBody>
        </p:sp>
      </p:grpSp>
      <p:grpSp>
        <p:nvGrpSpPr>
          <p:cNvPr id="282" name="Group 281"/>
          <p:cNvGrpSpPr/>
          <p:nvPr/>
        </p:nvGrpSpPr>
        <p:grpSpPr>
          <a:xfrm>
            <a:off x="7667885" y="4651632"/>
            <a:ext cx="973270" cy="764770"/>
            <a:chOff x="7667885" y="4651632"/>
            <a:chExt cx="973270" cy="764770"/>
          </a:xfrm>
        </p:grpSpPr>
        <p:sp>
          <p:nvSpPr>
            <p:cNvPr id="277" name="Rectangle 276"/>
            <p:cNvSpPr/>
            <p:nvPr/>
          </p:nvSpPr>
          <p:spPr>
            <a:xfrm>
              <a:off x="7667885" y="4651632"/>
              <a:ext cx="973270" cy="49172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277"/>
            <p:cNvSpPr/>
            <p:nvPr/>
          </p:nvSpPr>
          <p:spPr>
            <a:xfrm>
              <a:off x="7672154" y="5143356"/>
              <a:ext cx="469144" cy="27304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 GB</a:t>
              </a:r>
            </a:p>
          </p:txBody>
        </p:sp>
        <p:sp>
          <p:nvSpPr>
            <p:cNvPr id="279" name="Rectangle 278"/>
            <p:cNvSpPr/>
            <p:nvPr/>
          </p:nvSpPr>
          <p:spPr>
            <a:xfrm>
              <a:off x="8141298" y="5143357"/>
              <a:ext cx="499853" cy="2730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 GB</a:t>
              </a:r>
            </a:p>
          </p:txBody>
        </p:sp>
      </p:grpSp>
      <p:grpSp>
        <p:nvGrpSpPr>
          <p:cNvPr id="289" name="Group 288"/>
          <p:cNvGrpSpPr/>
          <p:nvPr/>
        </p:nvGrpSpPr>
        <p:grpSpPr>
          <a:xfrm>
            <a:off x="1027160" y="4179373"/>
            <a:ext cx="3182406" cy="332509"/>
            <a:chOff x="1027160" y="4137988"/>
            <a:chExt cx="3182406" cy="332509"/>
          </a:xfrm>
        </p:grpSpPr>
        <p:sp>
          <p:nvSpPr>
            <p:cNvPr id="264" name="Rectangle 263"/>
            <p:cNvSpPr/>
            <p:nvPr/>
          </p:nvSpPr>
          <p:spPr>
            <a:xfrm>
              <a:off x="1027160" y="4137988"/>
              <a:ext cx="1060802" cy="33250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2087961" y="4137988"/>
              <a:ext cx="1060803" cy="33250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66" name="Rectangle 265"/>
            <p:cNvSpPr/>
            <p:nvPr/>
          </p:nvSpPr>
          <p:spPr>
            <a:xfrm>
              <a:off x="3148764" y="4137988"/>
              <a:ext cx="1060802" cy="33250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cxnSp>
        <p:nvCxnSpPr>
          <p:cNvPr id="268" name="Straight Connector 267"/>
          <p:cNvCxnSpPr/>
          <p:nvPr/>
        </p:nvCxnSpPr>
        <p:spPr>
          <a:xfrm>
            <a:off x="1027160" y="3509413"/>
            <a:ext cx="318240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6" name="Group 275"/>
          <p:cNvGrpSpPr/>
          <p:nvPr/>
        </p:nvGrpSpPr>
        <p:grpSpPr>
          <a:xfrm>
            <a:off x="5459070" y="5143357"/>
            <a:ext cx="1946533" cy="273046"/>
            <a:chOff x="5459071" y="5762165"/>
            <a:chExt cx="1946533" cy="273046"/>
          </a:xfrm>
        </p:grpSpPr>
        <p:sp>
          <p:nvSpPr>
            <p:cNvPr id="274" name="Rectangle 273"/>
            <p:cNvSpPr/>
            <p:nvPr/>
          </p:nvSpPr>
          <p:spPr>
            <a:xfrm>
              <a:off x="5459071" y="5762166"/>
              <a:ext cx="486633" cy="27304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 GB</a:t>
              </a:r>
            </a:p>
          </p:txBody>
        </p:sp>
        <p:sp>
          <p:nvSpPr>
            <p:cNvPr id="275" name="Rectangle 274"/>
            <p:cNvSpPr/>
            <p:nvPr/>
          </p:nvSpPr>
          <p:spPr>
            <a:xfrm>
              <a:off x="5945704" y="5762165"/>
              <a:ext cx="1459900" cy="2730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12 GB</a:t>
              </a:r>
            </a:p>
          </p:txBody>
        </p:sp>
      </p:grpSp>
      <p:sp>
        <p:nvSpPr>
          <p:cNvPr id="227" name="Oval 226"/>
          <p:cNvSpPr/>
          <p:nvPr/>
        </p:nvSpPr>
        <p:spPr>
          <a:xfrm>
            <a:off x="7184477" y="1830297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6" name="Oval 225"/>
          <p:cNvSpPr/>
          <p:nvPr/>
        </p:nvSpPr>
        <p:spPr>
          <a:xfrm>
            <a:off x="7574599" y="1830297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25" name="Oval 224"/>
          <p:cNvSpPr/>
          <p:nvPr/>
        </p:nvSpPr>
        <p:spPr>
          <a:xfrm>
            <a:off x="7980590" y="1835643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86" name="Slide Number Placeholder 28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453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6 L -0.0319 -3.7037E-6 C -0.04623 -3.7037E-6 -0.0638 0.06181 -0.0638 0.11227 L -0.0638 0.22524 " pathEditMode="relative" rAng="0" ptsTypes="AAAA">
                                      <p:cBhvr>
                                        <p:cTn id="22" dur="2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90" y="112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0" presetClass="path" presetSubtype="0" accel="50000" decel="5000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38 0.22524 L -0.0638 0.22524 C -0.06367 0.22871 -0.06367 0.23218 -0.06341 0.23565 C -0.06328 0.23727 -0.06302 0.23889 -0.06289 0.24051 C -0.06263 0.25093 -0.06263 0.26111 -0.0625 0.27153 C -0.06198 0.34584 -0.06315 0.31945 -0.06107 0.36088 C -0.06029 0.37755 -0.06107 0.3632 -0.06016 0.37547 C -0.06003 0.37801 -0.06003 0.38056 -0.05977 0.38287 C -0.05977 0.38287 -0.05859 0.38889 -0.05833 0.39028 L -0.05742 0.39514 C -0.05729 0.39584 -0.05729 0.39699 -0.05703 0.39746 C -0.05612 0.39908 -0.05573 0.39954 -0.05521 0.40162 C -0.05495 0.40232 -0.05495 0.40324 -0.05469 0.40394 C -0.0543 0.40556 -0.05326 0.40787 -0.05248 0.4088 C -0.05208 0.40926 -0.05156 0.40949 -0.05104 0.40973 C -0.05026 0.41111 -0.04987 0.41204 -0.04883 0.41297 C -0.04623 0.41505 -0.0457 0.41459 -0.04284 0.41528 C -0.04206 0.41551 -0.04128 0.41598 -0.0405 0.41621 C -0.03958 0.41644 -0.03867 0.41667 -0.03776 0.4169 C -0.03737 0.41713 -0.03698 0.4176 -0.03646 0.41783 C -0.03477 0.41829 -0.03307 0.41829 -0.03138 0.41875 L 0.00065 0.41783 " pathEditMode="relative" ptsTypes="AAAAAAAAAAAAAAAAAAAAAA">
                                      <p:cBhvr>
                                        <p:cTn id="25" dur="2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0.00579 L -0.01537 0.00579 C -0.02227 0.00579 -0.0306 0.06644 -0.0306 0.11574 L -0.0306 0.22593 " pathEditMode="relative" rAng="0" ptsTypes="AAAA">
                                      <p:cBhvr>
                                        <p:cTn id="33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109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06 0.22592 L -0.0306 0.22592 C -0.03034 0.2662 -0.02982 0.30648 -0.02982 0.34699 C -0.02969 0.36412 -0.02982 0.38125 -0.03021 0.39838 C -0.03021 0.39907 -0.03073 0.39976 -0.03099 0.40046 C -0.03138 0.40138 -0.0319 0.40231 -0.03216 0.40324 C -0.03256 0.40463 -0.03308 0.40833 -0.03373 0.40972 C -0.03841 0.41967 -0.0349 0.4125 -0.03776 0.41527 C -0.04167 0.41921 -0.03868 0.41759 -0.0418 0.41898 C -0.04258 0.41967 -0.04362 0.42083 -0.04453 0.42106 C -0.04662 0.42176 -0.05091 0.42222 -0.05261 0.42245 C -0.05352 0.42291 -0.05443 0.42361 -0.05547 0.42384 C -0.05873 0.42523 -0.06328 0.425 -0.06628 0.42546 L -0.10703 0.42453 L -0.10703 0.42453 " pathEditMode="relative" ptsTypes="AAAAAAAAAAAAAAA">
                                      <p:cBhvr>
                                        <p:cTn id="36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.42477 L -0.00013 0.75116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16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3 0.0007 L 0.00143 0.00093 C 0.00117 0.00394 0.00091 0.00741 0.00065 0.01112 C 0.00039 0.01389 -0.00013 0.01644 -0.00026 0.01899 C -0.00065 0.02338 -0.00091 0.03079 -0.00104 0.03473 C -0.00117 0.0419 -0.0013 0.04862 -0.00143 0.05579 C -0.00156 0.05903 -0.00182 0.06227 -0.00182 0.06575 C -0.00182 0.0845 -0.00169 0.10301 -0.00143 0.12176 C -0.00143 0.12431 -0.0026 0.15602 -0.00065 0.17061 C -0.00065 0.17153 -0.00039 0.17223 -0.00026 0.17292 C 0.00065 0.18866 -0.00039 0.17408 0.00065 0.1845 C 0.0013 0.19213 0.00065 0.18774 0.00143 0.1926 C 0.00222 0.21112 0.00196 0.19977 0.00196 0.22709 L 0.00143 0.22593 " pathEditMode="relative" rAng="0" ptsTypes="AAAAAAAAAAAAAA">
                                      <p:cBhvr>
                                        <p:cTn id="60" dur="2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" y="11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4 0.22593 L 0.00144 0.22593 C 0.00157 0.23426 0.00157 0.24282 0.00183 0.25139 C 0.00183 0.25232 0.00209 0.25278 0.00222 0.2537 C 0.00235 0.25764 0.00235 0.26181 0.00261 0.26574 C 0.00261 0.2669 0.00287 0.26806 0.003 0.26921 C 0.00313 0.2706 0.00326 0.27222 0.00339 0.27361 C 0.00326 0.30926 0.003 0.34491 0.003 0.38056 C 0.003 0.38611 0.003 0.38889 0.00378 0.39329 C 0.00391 0.39398 0.00404 0.39468 0.00417 0.39537 C 0.00443 0.39653 0.00469 0.39745 0.00495 0.39838 C 0.00508 0.39907 0.00508 0.39977 0.00534 0.40046 C 0.00586 0.40139 0.00782 0.40532 0.00899 0.40625 C 0.00951 0.40648 0.01003 0.40671 0.01055 0.40694 C 0.01107 0.40741 0.01159 0.40787 0.01224 0.40833 C 0.01277 0.40857 0.01329 0.4088 0.01381 0.40903 C 0.01615 0.40995 0.01589 0.40972 0.01862 0.41042 C 0.01941 0.41065 0.02019 0.41088 0.02097 0.41111 C 0.02188 0.41157 0.02266 0.41227 0.02344 0.4125 L 0.025 0.41319 C 0.0254 0.41366 0.02579 0.41435 0.02618 0.41482 C 0.02735 0.41574 0.02904 0.41574 0.03021 0.4162 C 0.03152 0.41667 0.03295 0.41759 0.03425 0.41829 C 0.03464 0.41852 0.03503 0.41898 0.03542 0.41898 L 0.04831 0.41968 C 0.05287 0.4206 0.0543 0.42083 0.05951 0.42107 C 0.06198 0.4213 0.06433 0.42107 0.0668 0.42107 " pathEditMode="relative" ptsTypes="AAAAAAAAAAAAAAAAAAAAAAAAAAA">
                                      <p:cBhvr>
                                        <p:cTn id="63" dur="2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3" grpId="0" animBg="1"/>
      <p:bldP spid="227" grpId="0" animBg="1"/>
      <p:bldP spid="227" grpId="1" animBg="1"/>
      <p:bldP spid="227" grpId="2" animBg="1"/>
      <p:bldP spid="226" grpId="0" animBg="1"/>
      <p:bldP spid="226" grpId="1" animBg="1"/>
      <p:bldP spid="226" grpId="2" animBg="1"/>
      <p:bldP spid="225" grpId="0" animBg="1"/>
      <p:bldP spid="225" grpId="1" animBg="1"/>
      <p:bldP spid="225" grpId="4" animBg="1"/>
      <p:bldP spid="225" grpId="5" animBg="1"/>
      <p:bldP spid="225" grpId="6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Queuing delay in deep learning clusters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282" y="1690688"/>
            <a:ext cx="3528790" cy="24080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116" y="1712990"/>
            <a:ext cx="3418299" cy="23634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366133" y="4436635"/>
            <a:ext cx="129242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Queuing delay &gt;10 minutes for </a:t>
            </a:r>
            <a:r>
              <a:rPr lang="en-US" sz="2800" dirty="0" smtClean="0"/>
              <a:t>&gt;60</a:t>
            </a:r>
            <a:r>
              <a:rPr lang="en-US" sz="2800" dirty="0"/>
              <a:t>% of</a:t>
            </a:r>
          </a:p>
          <a:p>
            <a:pPr algn="ctr"/>
            <a:r>
              <a:rPr lang="en-US" sz="2800" dirty="0"/>
              <a:t>single-GPU jobs in a homogeneous cluster!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081" y="5956240"/>
            <a:ext cx="1072183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[1]  </a:t>
            </a:r>
            <a:r>
              <a:rPr lang="en-US" sz="1400" dirty="0" err="1"/>
              <a:t>Myeongjae</a:t>
            </a:r>
            <a:r>
              <a:rPr lang="en-US" sz="1400" dirty="0"/>
              <a:t> Jeon, </a:t>
            </a:r>
            <a:r>
              <a:rPr lang="en-US" sz="1400" dirty="0" smtClean="0"/>
              <a:t>et al., </a:t>
            </a:r>
            <a:r>
              <a:rPr lang="en-US" sz="1400" dirty="0"/>
              <a:t>Analysis of large-scale multi-tenant GPU clusters for DNN training workloads, 2019 USENIX Annual Technical Conference (USENIX ATC 19) (Renton, WA), USENIX Association, 2019, pp. 947–960.</a:t>
            </a:r>
          </a:p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81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4884234" y="4318547"/>
            <a:ext cx="4834053" cy="15860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scheduler workflow</a:t>
            </a:r>
          </a:p>
        </p:txBody>
      </p:sp>
      <p:grpSp>
        <p:nvGrpSpPr>
          <p:cNvPr id="210" name="Group 214">
            <a:extLst>
              <a:ext uri="{FF2B5EF4-FFF2-40B4-BE49-F238E27FC236}">
                <a16:creationId xmlns:a16="http://schemas.microsoft.com/office/drawing/2014/main" id="{EA688814-DF1C-B743-B230-98F81CEEA2A3}"/>
              </a:ext>
            </a:extLst>
          </p:cNvPr>
          <p:cNvGrpSpPr/>
          <p:nvPr/>
        </p:nvGrpSpPr>
        <p:grpSpPr>
          <a:xfrm>
            <a:off x="6243131" y="1417638"/>
            <a:ext cx="2149221" cy="827702"/>
            <a:chOff x="4681501" y="1341236"/>
            <a:chExt cx="2149221" cy="827702"/>
          </a:xfrm>
        </p:grpSpPr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138152FF-95C6-1242-9366-051D8452E230}"/>
                </a:ext>
              </a:extLst>
            </p:cNvPr>
            <p:cNvSpPr txBox="1"/>
            <p:nvPr/>
          </p:nvSpPr>
          <p:spPr>
            <a:xfrm>
              <a:off x="5209707" y="1341236"/>
              <a:ext cx="1132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Roboto Condensed" panose="02000000000000000000" pitchFamily="2" charset="0"/>
                  <a:ea typeface="Roboto Condensed" panose="02000000000000000000" pitchFamily="2" charset="0"/>
                  <a:cs typeface="Gill Sans" panose="020B0502020104020203" pitchFamily="34" charset="-79"/>
                </a:rPr>
                <a:t> Job Queue</a:t>
              </a:r>
            </a:p>
          </p:txBody>
        </p:sp>
        <p:grpSp>
          <p:nvGrpSpPr>
            <p:cNvPr id="212" name="Group 216">
              <a:extLst>
                <a:ext uri="{FF2B5EF4-FFF2-40B4-BE49-F238E27FC236}">
                  <a16:creationId xmlns:a16="http://schemas.microsoft.com/office/drawing/2014/main" id="{ABBDD5DF-72CF-194B-B7AB-566F537123D5}"/>
                </a:ext>
              </a:extLst>
            </p:cNvPr>
            <p:cNvGrpSpPr/>
            <p:nvPr/>
          </p:nvGrpSpPr>
          <p:grpSpPr>
            <a:xfrm>
              <a:off x="4681501" y="1679790"/>
              <a:ext cx="2149221" cy="489148"/>
              <a:chOff x="3963598" y="1537949"/>
              <a:chExt cx="2149221" cy="489148"/>
            </a:xfrm>
          </p:grpSpPr>
          <p:cxnSp>
            <p:nvCxnSpPr>
              <p:cNvPr id="213" name="Straight Connector 217">
                <a:extLst>
                  <a:ext uri="{FF2B5EF4-FFF2-40B4-BE49-F238E27FC236}">
                    <a16:creationId xmlns:a16="http://schemas.microsoft.com/office/drawing/2014/main" id="{B8AD7EE4-BD92-FF49-B596-0337EA546FA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63598" y="1546550"/>
                <a:ext cx="213969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8">
                <a:extLst>
                  <a:ext uri="{FF2B5EF4-FFF2-40B4-BE49-F238E27FC236}">
                    <a16:creationId xmlns:a16="http://schemas.microsoft.com/office/drawing/2014/main" id="{306FD8EA-1BF0-B545-9834-F12C5F22B2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73123" y="2027097"/>
                <a:ext cx="213969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9">
                <a:extLst>
                  <a:ext uri="{FF2B5EF4-FFF2-40B4-BE49-F238E27FC236}">
                    <a16:creationId xmlns:a16="http://schemas.microsoft.com/office/drawing/2014/main" id="{774FC8BB-D63B-E44A-A875-84355A2F2D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03294" y="1537949"/>
                <a:ext cx="0" cy="48463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8" name="Rectangle 227"/>
          <p:cNvSpPr/>
          <p:nvPr/>
        </p:nvSpPr>
        <p:spPr>
          <a:xfrm>
            <a:off x="6017185" y="2660813"/>
            <a:ext cx="2660313" cy="109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Cluster Scheduler</a:t>
            </a:r>
          </a:p>
        </p:txBody>
      </p:sp>
      <p:sp>
        <p:nvSpPr>
          <p:cNvPr id="229" name="Down Arrow 228"/>
          <p:cNvSpPr/>
          <p:nvPr/>
        </p:nvSpPr>
        <p:spPr>
          <a:xfrm>
            <a:off x="7251461" y="2249425"/>
            <a:ext cx="154143" cy="402786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Down Arrow 229"/>
          <p:cNvSpPr/>
          <p:nvPr/>
        </p:nvSpPr>
        <p:spPr>
          <a:xfrm>
            <a:off x="7256195" y="3764215"/>
            <a:ext cx="149408" cy="5457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TextBox 253"/>
          <p:cNvSpPr txBox="1"/>
          <p:nvPr/>
        </p:nvSpPr>
        <p:spPr>
          <a:xfrm>
            <a:off x="1027160" y="2593008"/>
            <a:ext cx="3193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Job Resource Requirements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1541787" y="3175357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Job ID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2602589" y="3175357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GPU type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1541787" y="3480982"/>
            <a:ext cx="1060802" cy="3325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59" name="Rectangle 258"/>
          <p:cNvSpPr/>
          <p:nvPr/>
        </p:nvSpPr>
        <p:spPr>
          <a:xfrm>
            <a:off x="2602589" y="3480982"/>
            <a:ext cx="1060802" cy="3325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V100</a:t>
            </a:r>
          </a:p>
        </p:txBody>
      </p:sp>
      <p:sp>
        <p:nvSpPr>
          <p:cNvPr id="261" name="Rectangle 260"/>
          <p:cNvSpPr/>
          <p:nvPr/>
        </p:nvSpPr>
        <p:spPr>
          <a:xfrm>
            <a:off x="1541787" y="3811182"/>
            <a:ext cx="1060802" cy="3325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62" name="Rectangle 261"/>
          <p:cNvSpPr/>
          <p:nvPr/>
        </p:nvSpPr>
        <p:spPr>
          <a:xfrm>
            <a:off x="2602589" y="3811182"/>
            <a:ext cx="1060802" cy="3325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K80</a:t>
            </a:r>
          </a:p>
        </p:txBody>
      </p:sp>
      <p:sp>
        <p:nvSpPr>
          <p:cNvPr id="264" name="Rectangle 263"/>
          <p:cNvSpPr/>
          <p:nvPr/>
        </p:nvSpPr>
        <p:spPr>
          <a:xfrm>
            <a:off x="1541787" y="4143691"/>
            <a:ext cx="1060802" cy="3325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2602588" y="4143691"/>
            <a:ext cx="1060803" cy="3325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V100</a:t>
            </a:r>
          </a:p>
        </p:txBody>
      </p:sp>
      <p:cxnSp>
        <p:nvCxnSpPr>
          <p:cNvPr id="268" name="Straight Connector 267"/>
          <p:cNvCxnSpPr/>
          <p:nvPr/>
        </p:nvCxnSpPr>
        <p:spPr>
          <a:xfrm>
            <a:off x="1541787" y="3480982"/>
            <a:ext cx="212160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" name="Oval 226"/>
          <p:cNvSpPr/>
          <p:nvPr/>
        </p:nvSpPr>
        <p:spPr>
          <a:xfrm>
            <a:off x="7184477" y="1830297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6" name="Oval 225"/>
          <p:cNvSpPr/>
          <p:nvPr/>
        </p:nvSpPr>
        <p:spPr>
          <a:xfrm>
            <a:off x="7574599" y="1830297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25" name="Oval 224"/>
          <p:cNvSpPr/>
          <p:nvPr/>
        </p:nvSpPr>
        <p:spPr>
          <a:xfrm>
            <a:off x="7980590" y="1835643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30</a:t>
            </a:fld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5177629" y="4586046"/>
            <a:ext cx="1263731" cy="1078769"/>
            <a:chOff x="10129270" y="1323067"/>
            <a:chExt cx="1263731" cy="1078769"/>
          </a:xfrm>
        </p:grpSpPr>
        <p:sp>
          <p:nvSpPr>
            <p:cNvPr id="37" name="Rectangle 36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0129270" y="224571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681113" y="4586046"/>
            <a:ext cx="1263731" cy="1078769"/>
            <a:chOff x="10129270" y="1323067"/>
            <a:chExt cx="1263731" cy="1078769"/>
          </a:xfrm>
        </p:grpSpPr>
        <p:sp>
          <p:nvSpPr>
            <p:cNvPr id="40" name="Rectangle 39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0129270" y="224571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8192327" y="4586046"/>
            <a:ext cx="1263731" cy="1078769"/>
            <a:chOff x="10129270" y="1323067"/>
            <a:chExt cx="1263731" cy="1078769"/>
          </a:xfrm>
        </p:grpSpPr>
        <p:sp>
          <p:nvSpPr>
            <p:cNvPr id="43" name="Rectangle 42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10129270" y="2245719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4702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the scheduler decide what to run?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know how well each job performs on each hardware type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TODO: insert throughput matrix here</a:t>
            </a:r>
          </a:p>
          <a:p>
            <a:pPr>
              <a:spcBef>
                <a:spcPts val="1800"/>
              </a:spcBef>
            </a:pPr>
            <a:r>
              <a:rPr lang="en-US" dirty="0"/>
              <a:t>Suppose we have some global optimization metric (e.g. minimize average job completion time)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310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the scheduler decide what to run?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represent the scheduling decision as an optimization problem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Example:</a:t>
            </a:r>
          </a:p>
          <a:p>
            <a:pPr lvl="2"/>
            <a:r>
              <a:rPr lang="en-US" dirty="0"/>
              <a:t>TODO: insert example here</a:t>
            </a:r>
          </a:p>
          <a:p>
            <a:pPr>
              <a:spcBef>
                <a:spcPts val="1800"/>
              </a:spcBef>
            </a:pPr>
            <a:r>
              <a:rPr lang="en-US" dirty="0"/>
              <a:t>This can be solved using a standard LP solver (e.g. </a:t>
            </a:r>
            <a:r>
              <a:rPr lang="en-US" dirty="0" err="1"/>
              <a:t>cvxpy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851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deep learning cluster schedulers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Gandiva</a:t>
            </a:r>
            <a:r>
              <a:rPr lang="en-US" dirty="0"/>
              <a:t> [Xiao et al., OSDI 18]</a:t>
            </a:r>
          </a:p>
          <a:p>
            <a:pPr lvl="1"/>
            <a:r>
              <a:rPr lang="en-US" dirty="0"/>
              <a:t>Uses time-slicing and packing but uses ad-hoc process for deciding how/when to use these mechanisms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Tiresias [</a:t>
            </a:r>
            <a:r>
              <a:rPr lang="en-US" dirty="0" err="1"/>
              <a:t>Gu</a:t>
            </a:r>
            <a:r>
              <a:rPr lang="en-US" dirty="0"/>
              <a:t>, et al. NSDI 19]</a:t>
            </a:r>
          </a:p>
          <a:p>
            <a:pPr lvl="1"/>
            <a:r>
              <a:rPr lang="en-US" dirty="0"/>
              <a:t>Uses a principled methodology for time-slicing but does not address packing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Themis [Mahajan, et al.]</a:t>
            </a:r>
          </a:p>
          <a:p>
            <a:pPr lvl="1"/>
            <a:r>
              <a:rPr lang="en-US" dirty="0"/>
              <a:t>TODO: clarify with Amar about what is actually done here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19660" y="3274413"/>
            <a:ext cx="7952679" cy="4994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Font typeface="Arial" panose="020B0604020202020204" pitchFamily="34" charset="0"/>
              <a:buNone/>
            </a:pPr>
            <a:r>
              <a:rPr lang="en-US" dirty="0"/>
              <a:t>No existing deep learning scheduler leverages heterogeneity</a:t>
            </a:r>
          </a:p>
        </p:txBody>
      </p:sp>
    </p:spTree>
    <p:extLst>
      <p:ext uri="{BB962C8B-B14F-4D97-AF65-F5344CB8AC3E}">
        <p14:creationId xmlns:p14="http://schemas.microsoft.com/office/powerpoint/2010/main" val="1069754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79700" y="1979294"/>
            <a:ext cx="10507227" cy="1079661"/>
            <a:chOff x="10131129" y="1323067"/>
            <a:chExt cx="1261872" cy="1079661"/>
          </a:xfrm>
        </p:grpSpPr>
        <p:sp>
          <p:nvSpPr>
            <p:cNvPr id="6" name="Rectangle 5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79701" y="3221824"/>
            <a:ext cx="10507227" cy="1079661"/>
            <a:chOff x="10131129" y="1323067"/>
            <a:chExt cx="1261872" cy="1079661"/>
          </a:xfrm>
        </p:grpSpPr>
        <p:sp>
          <p:nvSpPr>
            <p:cNvPr id="9" name="Rectangle 8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79702" y="4441691"/>
            <a:ext cx="10507227" cy="1079661"/>
            <a:chOff x="10131129" y="1323067"/>
            <a:chExt cx="1261872" cy="1079661"/>
          </a:xfrm>
        </p:grpSpPr>
        <p:sp>
          <p:nvSpPr>
            <p:cNvPr id="12" name="Rectangle 11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4" name="Right Arrow 13"/>
          <p:cNvSpPr/>
          <p:nvPr/>
        </p:nvSpPr>
        <p:spPr>
          <a:xfrm>
            <a:off x="879699" y="5661558"/>
            <a:ext cx="10507227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152FF-95C6-1242-9366-051D8452E230}"/>
              </a:ext>
            </a:extLst>
          </p:cNvPr>
          <p:cNvSpPr txBox="1"/>
          <p:nvPr/>
        </p:nvSpPr>
        <p:spPr>
          <a:xfrm>
            <a:off x="730297" y="128521"/>
            <a:ext cx="1332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grpSp>
        <p:nvGrpSpPr>
          <p:cNvPr id="17" name="Group 216">
            <a:extLst>
              <a:ext uri="{FF2B5EF4-FFF2-40B4-BE49-F238E27FC236}">
                <a16:creationId xmlns:a16="http://schemas.microsoft.com/office/drawing/2014/main" id="{ABBDD5DF-72CF-194B-B7AB-566F537123D5}"/>
              </a:ext>
            </a:extLst>
          </p:cNvPr>
          <p:cNvGrpSpPr/>
          <p:nvPr/>
        </p:nvGrpSpPr>
        <p:grpSpPr>
          <a:xfrm rot="5400000">
            <a:off x="718898" y="953299"/>
            <a:ext cx="1351073" cy="489148"/>
            <a:chOff x="3963598" y="1537949"/>
            <a:chExt cx="2149221" cy="489148"/>
          </a:xfrm>
        </p:grpSpPr>
        <p:cxnSp>
          <p:nvCxnSpPr>
            <p:cNvPr id="18" name="Straight Connector 217">
              <a:extLst>
                <a:ext uri="{FF2B5EF4-FFF2-40B4-BE49-F238E27FC236}">
                  <a16:creationId xmlns:a16="http://schemas.microsoft.com/office/drawing/2014/main" id="{B8AD7EE4-BD92-FF49-B596-0337EA546FA8}"/>
                </a:ext>
              </a:extLst>
            </p:cNvPr>
            <p:cNvCxnSpPr>
              <a:cxnSpLocks/>
            </p:cNvCxnSpPr>
            <p:nvPr/>
          </p:nvCxnSpPr>
          <p:spPr>
            <a:xfrm>
              <a:off x="3963598" y="1546550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218">
              <a:extLst>
                <a:ext uri="{FF2B5EF4-FFF2-40B4-BE49-F238E27FC236}">
                  <a16:creationId xmlns:a16="http://schemas.microsoft.com/office/drawing/2014/main" id="{306FD8EA-1BF0-B545-9834-F12C5F22B26C}"/>
                </a:ext>
              </a:extLst>
            </p:cNvPr>
            <p:cNvCxnSpPr>
              <a:cxnSpLocks/>
            </p:cNvCxnSpPr>
            <p:nvPr/>
          </p:nvCxnSpPr>
          <p:spPr>
            <a:xfrm>
              <a:off x="3973123" y="2027097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219">
              <a:extLst>
                <a:ext uri="{FF2B5EF4-FFF2-40B4-BE49-F238E27FC236}">
                  <a16:creationId xmlns:a16="http://schemas.microsoft.com/office/drawing/2014/main" id="{774FC8BB-D63B-E44A-A875-84355A2F2D14}"/>
                </a:ext>
              </a:extLst>
            </p:cNvPr>
            <p:cNvCxnSpPr>
              <a:cxnSpLocks/>
            </p:cNvCxnSpPr>
            <p:nvPr/>
          </p:nvCxnSpPr>
          <p:spPr>
            <a:xfrm>
              <a:off x="6103294" y="1537949"/>
              <a:ext cx="0" cy="48463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2733298" y="129832"/>
            <a:ext cx="3193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Job Resource Requirements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231198" y="561883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Job ID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292000" y="561883"/>
            <a:ext cx="1060802" cy="332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GPU type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231198" y="867508"/>
            <a:ext cx="1060802" cy="3325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292000" y="867508"/>
            <a:ext cx="1060802" cy="3325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V100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231198" y="1197708"/>
            <a:ext cx="1060802" cy="3325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292000" y="1197708"/>
            <a:ext cx="1060802" cy="3325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K80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231198" y="1530217"/>
            <a:ext cx="1060802" cy="3325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4291999" y="1530217"/>
            <a:ext cx="1060803" cy="3325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V100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3231198" y="867508"/>
            <a:ext cx="212160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413604" y="861636"/>
            <a:ext cx="4549697" cy="646331"/>
          </a:xfrm>
          <a:prstGeom prst="rect">
            <a:avLst/>
          </a:prstGeom>
          <a:solidFill>
            <a:srgbClr val="FE9898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 the reservation-based scheme, Job 2 is stuck waiting for the V100 to be made available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86968" y="1984248"/>
            <a:ext cx="10488168" cy="914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86968" y="4450835"/>
            <a:ext cx="1048816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233828" y="626456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Oval 21"/>
          <p:cNvSpPr/>
          <p:nvPr/>
        </p:nvSpPr>
        <p:spPr>
          <a:xfrm>
            <a:off x="1227152" y="1033620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Oval 20"/>
          <p:cNvSpPr/>
          <p:nvPr/>
        </p:nvSpPr>
        <p:spPr>
          <a:xfrm>
            <a:off x="1227269" y="1458918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90361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0.38906 0.1215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53" y="60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38867 0.53865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26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22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characteristics of DL models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Resource utilization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Throughput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156" y="2382882"/>
            <a:ext cx="4689136" cy="28386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4154" y="2797002"/>
            <a:ext cx="4557689" cy="201037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59605" y="5293217"/>
            <a:ext cx="3284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Many workloads severely underutilize hardware resources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034010" y="5293216"/>
            <a:ext cx="34579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Workloads have different affinities for different hardware platforms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08338" y="6123090"/>
            <a:ext cx="100498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[2] Cody </a:t>
            </a:r>
            <a:r>
              <a:rPr lang="en-US" sz="1400" dirty="0"/>
              <a:t>Coleman, Daniel Kang, Deepak Narayanan, </a:t>
            </a:r>
            <a:r>
              <a:rPr lang="en-US" sz="1400" dirty="0" smtClean="0"/>
              <a:t>et al., </a:t>
            </a:r>
            <a:r>
              <a:rPr lang="en-US" sz="1400" dirty="0"/>
              <a:t>Analysis of </a:t>
            </a:r>
            <a:r>
              <a:rPr lang="en-US" sz="1400" dirty="0" err="1" smtClean="0"/>
              <a:t>DAWNbench</a:t>
            </a:r>
            <a:r>
              <a:rPr lang="en-US" sz="1400" dirty="0"/>
              <a:t>, a </a:t>
            </a:r>
            <a:r>
              <a:rPr lang="en-US" sz="1400" dirty="0" smtClean="0"/>
              <a:t>time-to-accuracy </a:t>
            </a:r>
            <a:r>
              <a:rPr lang="en-US" sz="1400" dirty="0"/>
              <a:t>machine learning performance </a:t>
            </a:r>
            <a:endParaRPr lang="en-US" sz="1400" dirty="0" smtClean="0"/>
          </a:p>
          <a:p>
            <a:r>
              <a:rPr lang="en-US" sz="1400" dirty="0"/>
              <a:t> </a:t>
            </a:r>
            <a:r>
              <a:rPr lang="en-US" sz="1400" dirty="0" smtClean="0"/>
              <a:t>     benchmark</a:t>
            </a:r>
            <a:r>
              <a:rPr lang="en-US" sz="1400" dirty="0"/>
              <a:t>, ACM SIGOPS Operating Systems Review 53 (2019), no. 1, 14–25.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72892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6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79700" y="1979294"/>
            <a:ext cx="10507227" cy="1079661"/>
            <a:chOff x="10131129" y="1323067"/>
            <a:chExt cx="1261872" cy="1079661"/>
          </a:xfrm>
        </p:grpSpPr>
        <p:sp>
          <p:nvSpPr>
            <p:cNvPr id="6" name="Rectangle 5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V100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79702" y="4441691"/>
            <a:ext cx="10507227" cy="1079661"/>
            <a:chOff x="10131129" y="1323067"/>
            <a:chExt cx="1261872" cy="1079661"/>
          </a:xfrm>
        </p:grpSpPr>
        <p:sp>
          <p:nvSpPr>
            <p:cNvPr id="12" name="Rectangle 11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K80</a:t>
              </a:r>
            </a:p>
          </p:txBody>
        </p:sp>
      </p:grpSp>
      <p:sp>
        <p:nvSpPr>
          <p:cNvPr id="14" name="Right Arrow 13"/>
          <p:cNvSpPr/>
          <p:nvPr/>
        </p:nvSpPr>
        <p:spPr>
          <a:xfrm>
            <a:off x="879699" y="5661558"/>
            <a:ext cx="10507227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152FF-95C6-1242-9366-051D8452E230}"/>
              </a:ext>
            </a:extLst>
          </p:cNvPr>
          <p:cNvSpPr txBox="1"/>
          <p:nvPr/>
        </p:nvSpPr>
        <p:spPr>
          <a:xfrm>
            <a:off x="845771" y="128405"/>
            <a:ext cx="1088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Roboto Condensed" panose="02000000000000000000" pitchFamily="2" charset="0"/>
                <a:ea typeface="Roboto Condensed" panose="02000000000000000000" pitchFamily="2" charset="0"/>
                <a:cs typeface="Gill Sans" panose="020B0502020104020203" pitchFamily="34" charset="-79"/>
              </a:rPr>
              <a:t> Job Queue</a:t>
            </a:r>
          </a:p>
        </p:txBody>
      </p:sp>
      <p:grpSp>
        <p:nvGrpSpPr>
          <p:cNvPr id="17" name="Group 216">
            <a:extLst>
              <a:ext uri="{FF2B5EF4-FFF2-40B4-BE49-F238E27FC236}">
                <a16:creationId xmlns:a16="http://schemas.microsoft.com/office/drawing/2014/main" id="{ABBDD5DF-72CF-194B-B7AB-566F537123D5}"/>
              </a:ext>
            </a:extLst>
          </p:cNvPr>
          <p:cNvGrpSpPr/>
          <p:nvPr/>
        </p:nvGrpSpPr>
        <p:grpSpPr>
          <a:xfrm rot="5400000">
            <a:off x="718898" y="953299"/>
            <a:ext cx="1351073" cy="489148"/>
            <a:chOff x="3963598" y="1537949"/>
            <a:chExt cx="2149221" cy="489148"/>
          </a:xfrm>
        </p:grpSpPr>
        <p:cxnSp>
          <p:nvCxnSpPr>
            <p:cNvPr id="18" name="Straight Connector 217">
              <a:extLst>
                <a:ext uri="{FF2B5EF4-FFF2-40B4-BE49-F238E27FC236}">
                  <a16:creationId xmlns:a16="http://schemas.microsoft.com/office/drawing/2014/main" id="{B8AD7EE4-BD92-FF49-B596-0337EA546FA8}"/>
                </a:ext>
              </a:extLst>
            </p:cNvPr>
            <p:cNvCxnSpPr>
              <a:cxnSpLocks/>
            </p:cNvCxnSpPr>
            <p:nvPr/>
          </p:nvCxnSpPr>
          <p:spPr>
            <a:xfrm>
              <a:off x="3963598" y="1546550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218">
              <a:extLst>
                <a:ext uri="{FF2B5EF4-FFF2-40B4-BE49-F238E27FC236}">
                  <a16:creationId xmlns:a16="http://schemas.microsoft.com/office/drawing/2014/main" id="{306FD8EA-1BF0-B545-9834-F12C5F22B26C}"/>
                </a:ext>
              </a:extLst>
            </p:cNvPr>
            <p:cNvCxnSpPr>
              <a:cxnSpLocks/>
            </p:cNvCxnSpPr>
            <p:nvPr/>
          </p:nvCxnSpPr>
          <p:spPr>
            <a:xfrm>
              <a:off x="3973123" y="2027097"/>
              <a:ext cx="213969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219">
              <a:extLst>
                <a:ext uri="{FF2B5EF4-FFF2-40B4-BE49-F238E27FC236}">
                  <a16:creationId xmlns:a16="http://schemas.microsoft.com/office/drawing/2014/main" id="{774FC8BB-D63B-E44A-A875-84355A2F2D14}"/>
                </a:ext>
              </a:extLst>
            </p:cNvPr>
            <p:cNvCxnSpPr>
              <a:cxnSpLocks/>
            </p:cNvCxnSpPr>
            <p:nvPr/>
          </p:nvCxnSpPr>
          <p:spPr>
            <a:xfrm>
              <a:off x="6103294" y="1537949"/>
              <a:ext cx="0" cy="48463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2733298" y="129832"/>
            <a:ext cx="3193926" cy="1732894"/>
            <a:chOff x="2733298" y="129832"/>
            <a:chExt cx="3193926" cy="1732894"/>
          </a:xfrm>
        </p:grpSpPr>
        <p:sp>
          <p:nvSpPr>
            <p:cNvPr id="24" name="TextBox 23"/>
            <p:cNvSpPr txBox="1"/>
            <p:nvPr/>
          </p:nvSpPr>
          <p:spPr>
            <a:xfrm>
              <a:off x="2733298" y="129832"/>
              <a:ext cx="31939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Job Resource Requirements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231198" y="561883"/>
              <a:ext cx="2121604" cy="1300843"/>
              <a:chOff x="3231198" y="561883"/>
              <a:chExt cx="2121604" cy="1300843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3231198" y="561883"/>
                <a:ext cx="1060802" cy="33250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Job ID</a:t>
                </a: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4292000" y="561883"/>
                <a:ext cx="1060802" cy="33250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GPU type</a:t>
                </a: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3231198" y="867508"/>
                <a:ext cx="1060802" cy="33250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0</a:t>
                </a: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4292000" y="867508"/>
                <a:ext cx="1060802" cy="33250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V100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3231198" y="1197708"/>
                <a:ext cx="1060802" cy="33250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4292000" y="1197708"/>
                <a:ext cx="1060802" cy="33250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K80</a:t>
                </a: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3231198" y="1530217"/>
                <a:ext cx="1060802" cy="33250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2</a:t>
                </a:r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4291999" y="1530217"/>
                <a:ext cx="1060803" cy="33250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V100</a:t>
                </a:r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>
                <a:off x="3231198" y="867508"/>
                <a:ext cx="2121604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4" name="TextBox 33"/>
          <p:cNvSpPr txBox="1"/>
          <p:nvPr/>
        </p:nvSpPr>
        <p:spPr>
          <a:xfrm>
            <a:off x="6413604" y="861636"/>
            <a:ext cx="4549697" cy="646331"/>
          </a:xfrm>
          <a:prstGeom prst="rect">
            <a:avLst/>
          </a:prstGeom>
          <a:solidFill>
            <a:srgbClr val="FE9898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we naively ignore resource demands, Job 2 gets stuck running on a K80 instead of a V100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86968" y="1984248"/>
            <a:ext cx="10488168" cy="914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79701" y="3221824"/>
            <a:ext cx="10507227" cy="1079661"/>
            <a:chOff x="10131129" y="1323067"/>
            <a:chExt cx="1261872" cy="1079661"/>
          </a:xfrm>
        </p:grpSpPr>
        <p:sp>
          <p:nvSpPr>
            <p:cNvPr id="9" name="Rectangle 8"/>
            <p:cNvSpPr/>
            <p:nvPr/>
          </p:nvSpPr>
          <p:spPr>
            <a:xfrm>
              <a:off x="10131129" y="1323067"/>
              <a:ext cx="1261872" cy="9235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131129" y="2246611"/>
              <a:ext cx="1261872" cy="156117"/>
            </a:xfrm>
            <a:prstGeom prst="rect">
              <a:avLst/>
            </a:prstGeom>
            <a:solidFill>
              <a:srgbClr val="F8F8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P100</a:t>
              </a:r>
            </a:p>
          </p:txBody>
        </p:sp>
      </p:grpSp>
      <p:sp>
        <p:nvSpPr>
          <p:cNvPr id="37" name="Rectangle 36"/>
          <p:cNvSpPr/>
          <p:nvPr/>
        </p:nvSpPr>
        <p:spPr>
          <a:xfrm>
            <a:off x="886968" y="4453128"/>
            <a:ext cx="10488168" cy="9052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86968" y="3230968"/>
            <a:ext cx="10488168" cy="9052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233828" y="626456"/>
            <a:ext cx="325730" cy="32573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Oval 21"/>
          <p:cNvSpPr/>
          <p:nvPr/>
        </p:nvSpPr>
        <p:spPr>
          <a:xfrm>
            <a:off x="1227152" y="1033620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Oval 20"/>
          <p:cNvSpPr/>
          <p:nvPr/>
        </p:nvSpPr>
        <p:spPr>
          <a:xfrm>
            <a:off x="1227269" y="1458918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4289126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0.38906 0.12153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53" y="60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0.38724 0.3668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362" y="1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6 L 0.38672 0.6004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336" y="30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7" grpId="0" animBg="1"/>
      <p:bldP spid="36" grpId="0" animBg="1"/>
      <p:bldP spid="23" grpId="0" animBg="1"/>
      <p:bldP spid="22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</a:t>
            </a:r>
            <a:r>
              <a:rPr lang="en-US" dirty="0" smtClean="0"/>
              <a:t>primitives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135247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Time-slicing</a:t>
            </a:r>
          </a:p>
          <a:p>
            <a:pPr marL="0" indent="0" algn="ctr">
              <a:buNone/>
            </a:pPr>
            <a:r>
              <a:rPr lang="en-US" sz="2400" dirty="0"/>
              <a:t>Share </a:t>
            </a:r>
            <a:r>
              <a:rPr lang="en-US" sz="2400" i="1" dirty="0"/>
              <a:t>exclusive</a:t>
            </a:r>
            <a:r>
              <a:rPr lang="en-US" sz="2400" dirty="0"/>
              <a:t> access to resource between different jobs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146955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Packing</a:t>
            </a:r>
          </a:p>
          <a:p>
            <a:pPr marL="0" indent="0" algn="ctr">
              <a:buNone/>
            </a:pPr>
            <a:r>
              <a:rPr lang="en-US" sz="2400" dirty="0"/>
              <a:t>Share resource between different jobs </a:t>
            </a:r>
            <a:r>
              <a:rPr lang="en-US" sz="2400" i="1" dirty="0"/>
              <a:t>concurrently</a:t>
            </a:r>
            <a:endParaRPr lang="en-US" sz="2400" dirty="0"/>
          </a:p>
        </p:txBody>
      </p:sp>
      <p:sp>
        <p:nvSpPr>
          <p:cNvPr id="5" name="Right Arrow 4"/>
          <p:cNvSpPr/>
          <p:nvPr/>
        </p:nvSpPr>
        <p:spPr>
          <a:xfrm>
            <a:off x="1078880" y="5218768"/>
            <a:ext cx="4700239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6" name="Rectangle 5"/>
          <p:cNvSpPr/>
          <p:nvPr/>
        </p:nvSpPr>
        <p:spPr>
          <a:xfrm>
            <a:off x="1219663" y="3640870"/>
            <a:ext cx="4421459" cy="9552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19664" y="4596081"/>
            <a:ext cx="4421458" cy="276999"/>
          </a:xfrm>
          <a:prstGeom prst="rect">
            <a:avLst/>
          </a:prstGeom>
          <a:solidFill>
            <a:srgbClr val="F8F8F8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V100</a:t>
            </a:r>
          </a:p>
        </p:txBody>
      </p:sp>
      <p:sp>
        <p:nvSpPr>
          <p:cNvPr id="9" name="Rectangle 8"/>
          <p:cNvSpPr/>
          <p:nvPr/>
        </p:nvSpPr>
        <p:spPr>
          <a:xfrm>
            <a:off x="1225296" y="3648456"/>
            <a:ext cx="2203704" cy="9418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429000" y="3648456"/>
            <a:ext cx="2203704" cy="9418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165648" y="3955611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2" name="Oval 11"/>
          <p:cNvSpPr/>
          <p:nvPr/>
        </p:nvSpPr>
        <p:spPr>
          <a:xfrm>
            <a:off x="4388924" y="3955610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6398475" y="5218768"/>
            <a:ext cx="4700239" cy="423747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Time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39259" y="4596081"/>
            <a:ext cx="4421458" cy="276999"/>
          </a:xfrm>
          <a:prstGeom prst="rect">
            <a:avLst/>
          </a:prstGeom>
          <a:solidFill>
            <a:srgbClr val="F8F8F8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V100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536469" y="3649621"/>
            <a:ext cx="4424247" cy="50977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536469" y="4159401"/>
            <a:ext cx="4424247" cy="43667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544887" y="3640870"/>
            <a:ext cx="4415830" cy="9552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8585727" y="3745669"/>
            <a:ext cx="325730" cy="32573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2" name="Oval 21"/>
          <p:cNvSpPr/>
          <p:nvPr/>
        </p:nvSpPr>
        <p:spPr>
          <a:xfrm>
            <a:off x="8585727" y="4214875"/>
            <a:ext cx="325730" cy="32573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7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56235" y="5842559"/>
            <a:ext cx="109826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[2] </a:t>
            </a:r>
            <a:r>
              <a:rPr lang="en-US" sz="1400" dirty="0" err="1" smtClean="0"/>
              <a:t>Juncheng</a:t>
            </a:r>
            <a:r>
              <a:rPr lang="en-US" sz="1400" dirty="0" smtClean="0"/>
              <a:t> </a:t>
            </a:r>
            <a:r>
              <a:rPr lang="en-US" sz="1400" dirty="0" err="1"/>
              <a:t>Gu</a:t>
            </a:r>
            <a:r>
              <a:rPr lang="en-US" sz="1400" dirty="0"/>
              <a:t>, </a:t>
            </a:r>
            <a:r>
              <a:rPr lang="en-US" sz="1400" dirty="0" smtClean="0"/>
              <a:t>et al., </a:t>
            </a:r>
            <a:r>
              <a:rPr lang="en-US" sz="1400" dirty="0"/>
              <a:t>Tiresias: A </a:t>
            </a:r>
            <a:r>
              <a:rPr lang="en-US" sz="1400" dirty="0" smtClean="0"/>
              <a:t>GPU </a:t>
            </a:r>
            <a:r>
              <a:rPr lang="en-US" sz="1400" dirty="0"/>
              <a:t>cluster </a:t>
            </a:r>
            <a:r>
              <a:rPr lang="en-US" sz="1400" dirty="0" smtClean="0"/>
              <a:t>manager </a:t>
            </a:r>
            <a:r>
              <a:rPr lang="en-US" sz="1400" dirty="0"/>
              <a:t>for distributed deep learning, 16th </a:t>
            </a:r>
            <a:r>
              <a:rPr lang="en-US" sz="1400" dirty="0" smtClean="0"/>
              <a:t>USENIX </a:t>
            </a:r>
            <a:r>
              <a:rPr lang="en-US" sz="1400" dirty="0"/>
              <a:t>Symposium on Networked Systems Design and Implementation </a:t>
            </a:r>
            <a:r>
              <a:rPr lang="en-US" sz="1400" dirty="0" smtClean="0"/>
              <a:t>(NSDI </a:t>
            </a:r>
            <a:r>
              <a:rPr lang="en-US" sz="1400" dirty="0"/>
              <a:t>19), 2019, pp. 485–500. </a:t>
            </a:r>
            <a:endParaRPr lang="en-US" sz="1400" dirty="0" smtClean="0"/>
          </a:p>
          <a:p>
            <a:r>
              <a:rPr lang="en-US" sz="1400" dirty="0" smtClean="0"/>
              <a:t>[3] </a:t>
            </a:r>
            <a:r>
              <a:rPr lang="en-US" sz="1400" dirty="0" err="1"/>
              <a:t>Wencong</a:t>
            </a:r>
            <a:r>
              <a:rPr lang="en-US" sz="1400" dirty="0"/>
              <a:t> Xiao, </a:t>
            </a:r>
            <a:r>
              <a:rPr lang="en-US" sz="1400" dirty="0" smtClean="0"/>
              <a:t>et </a:t>
            </a:r>
            <a:r>
              <a:rPr lang="en-US" sz="1400" dirty="0"/>
              <a:t>al., </a:t>
            </a:r>
            <a:r>
              <a:rPr lang="en-US" sz="1400" dirty="0" err="1"/>
              <a:t>Gandiva</a:t>
            </a:r>
            <a:r>
              <a:rPr lang="en-US" sz="1400" dirty="0"/>
              <a:t>: Introspective cluster scheduling for deep learning, 13th </a:t>
            </a:r>
            <a:r>
              <a:rPr lang="en-US" sz="1400" dirty="0" smtClean="0"/>
              <a:t>USENIX </a:t>
            </a:r>
            <a:r>
              <a:rPr lang="en-US" sz="1400" dirty="0"/>
              <a:t>Symposium on Operating Systems Design and Implementation ({OSDI} 18), 2018, pp. 595–610</a:t>
            </a:r>
          </a:p>
        </p:txBody>
      </p:sp>
    </p:spTree>
    <p:extLst>
      <p:ext uri="{BB962C8B-B14F-4D97-AF65-F5344CB8AC3E}">
        <p14:creationId xmlns:p14="http://schemas.microsoft.com/office/powerpoint/2010/main" val="800269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5" grpId="0" animBg="1"/>
      <p:bldP spid="16" grpId="0" animBg="1"/>
      <p:bldP spid="19" grpId="0" animBg="1"/>
      <p:bldP spid="20" grpId="0" animBg="1"/>
      <p:bldP spid="17" grpId="0" animBg="1"/>
      <p:bldP spid="21" grpId="0" animBg="1"/>
      <p:bldP spid="22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8351" y="2357985"/>
            <a:ext cx="112348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How do we </a:t>
            </a:r>
            <a:r>
              <a:rPr lang="en-US" sz="3600" dirty="0" smtClean="0"/>
              <a:t>apply the time-slicing and packing primitives in a principled manner to </a:t>
            </a:r>
            <a:r>
              <a:rPr lang="en-US" sz="3600" dirty="0"/>
              <a:t>efficiently allocate heterogeneous hardware resources to heterogeneous workloads?</a:t>
            </a:r>
          </a:p>
          <a:p>
            <a:pPr algn="ctr"/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6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9A9E2-7B93-D144-80A6-8AC9F77D1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questions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E8161-2F4B-B647-BE17-CAF1EBB62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928429" cy="4351338"/>
          </a:xfrm>
        </p:spPr>
        <p:txBody>
          <a:bodyPr>
            <a:normAutofit/>
          </a:bodyPr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Without reservations, how do we decide which resources are best for each job?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How do we distribute resources among jobs “most effectively”?</a:t>
            </a: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Given churn (jobs and machines), how do we ensure that each job gets its allocated resources?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we know which resource type to give each job, how do we select which machines to send them to?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49CFCE-2AA8-B74F-91E2-07128BA35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38813-51E9-4662-AEEB-31472AF10434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EAB85D-F6BE-E547-9CD3-81C271350224}"/>
              </a:ext>
            </a:extLst>
          </p:cNvPr>
          <p:cNvSpPr/>
          <p:nvPr/>
        </p:nvSpPr>
        <p:spPr>
          <a:xfrm>
            <a:off x="9506857" y="1825625"/>
            <a:ext cx="1846943" cy="7885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Performance Estimator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96E413-FA17-F343-A639-E8F3DCEBE07C}"/>
              </a:ext>
            </a:extLst>
          </p:cNvPr>
          <p:cNvSpPr/>
          <p:nvPr/>
        </p:nvSpPr>
        <p:spPr>
          <a:xfrm>
            <a:off x="9506856" y="2875643"/>
            <a:ext cx="1846943" cy="78853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Policy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C7BC99-F70B-9741-BDCE-AEBC4328B647}"/>
              </a:ext>
            </a:extLst>
          </p:cNvPr>
          <p:cNvSpPr/>
          <p:nvPr/>
        </p:nvSpPr>
        <p:spPr>
          <a:xfrm>
            <a:off x="9506855" y="3925661"/>
            <a:ext cx="1846943" cy="78853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Scheduling Mechanism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C5B87E-BF2C-F646-A5A4-5DE2667197EC}"/>
              </a:ext>
            </a:extLst>
          </p:cNvPr>
          <p:cNvSpPr/>
          <p:nvPr/>
        </p:nvSpPr>
        <p:spPr>
          <a:xfrm>
            <a:off x="9506854" y="4975679"/>
            <a:ext cx="1846943" cy="788534"/>
          </a:xfrm>
          <a:prstGeom prst="rect">
            <a:avLst/>
          </a:prstGeom>
          <a:solidFill>
            <a:srgbClr val="CCCCF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Placement Mechanism</a:t>
            </a:r>
          </a:p>
        </p:txBody>
      </p:sp>
    </p:spTree>
    <p:extLst>
      <p:ext uri="{BB962C8B-B14F-4D97-AF65-F5344CB8AC3E}">
        <p14:creationId xmlns:p14="http://schemas.microsoft.com/office/powerpoint/2010/main" val="1467500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o Condensed">
      <a:majorFont>
        <a:latin typeface="Roboto Condensed"/>
        <a:ea typeface=""/>
        <a:cs typeface=""/>
      </a:majorFont>
      <a:minorFont>
        <a:latin typeface="Roboto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4155</TotalTime>
  <Words>1573</Words>
  <Application>Microsoft Office PowerPoint</Application>
  <PresentationFormat>Widescreen</PresentationFormat>
  <Paragraphs>452</Paragraphs>
  <Slides>33</Slides>
  <Notes>0</Notes>
  <HiddenSlides>7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Gill Sans</vt:lpstr>
      <vt:lpstr>Roboto Condensed</vt:lpstr>
      <vt:lpstr>Office Theme</vt:lpstr>
      <vt:lpstr>Performance-aware Scheduling for Heterogeneous Deep Learning Clusters</vt:lpstr>
      <vt:lpstr>A view of modern clouds</vt:lpstr>
      <vt:lpstr>Queuing delay in deep learning clusters</vt:lpstr>
      <vt:lpstr>PowerPoint Presentation</vt:lpstr>
      <vt:lpstr>Performance characteristics of DL models</vt:lpstr>
      <vt:lpstr>PowerPoint Presentation</vt:lpstr>
      <vt:lpstr>Scheduling primitives</vt:lpstr>
      <vt:lpstr>PowerPoint Presentation</vt:lpstr>
      <vt:lpstr>Critical questions </vt:lpstr>
      <vt:lpstr>System Design</vt:lpstr>
      <vt:lpstr>Performance Estimator</vt:lpstr>
      <vt:lpstr>Performance Estimator</vt:lpstr>
      <vt:lpstr>Performance Estimator</vt:lpstr>
      <vt:lpstr>Performance Estimator</vt:lpstr>
      <vt:lpstr>Performance Estimator</vt:lpstr>
      <vt:lpstr>Policies</vt:lpstr>
      <vt:lpstr>Policies</vt:lpstr>
      <vt:lpstr>Policies</vt:lpstr>
      <vt:lpstr>Policies</vt:lpstr>
      <vt:lpstr>Scheduling Mechanism</vt:lpstr>
      <vt:lpstr>PowerPoint Presentation</vt:lpstr>
      <vt:lpstr>PowerPoint Presentation</vt:lpstr>
      <vt:lpstr>Evaluation</vt:lpstr>
      <vt:lpstr>Future Work</vt:lpstr>
      <vt:lpstr>Conclusion</vt:lpstr>
      <vt:lpstr>PowerPoint Presentation</vt:lpstr>
      <vt:lpstr>PowerPoint Presentation</vt:lpstr>
      <vt:lpstr>Introduction</vt:lpstr>
      <vt:lpstr>Traditional scheduler workflow</vt:lpstr>
      <vt:lpstr>Deep learning scheduler workflow</vt:lpstr>
      <vt:lpstr>How does the scheduler decide what to run?</vt:lpstr>
      <vt:lpstr>How does the scheduler decide what to run?</vt:lpstr>
      <vt:lpstr>Existing deep learning cluster schedulers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Performance-aware Scheduling for Heterogeneous Deep Learning Clusters</dc:title>
  <dc:creator>Keshav Santhanam</dc:creator>
  <cp:lastModifiedBy>Keshav Santhanam</cp:lastModifiedBy>
  <cp:revision>80</cp:revision>
  <dcterms:created xsi:type="dcterms:W3CDTF">2019-07-13T03:36:02Z</dcterms:created>
  <dcterms:modified xsi:type="dcterms:W3CDTF">2019-08-05T21:26:06Z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t-kesant@microsoft.com</vt:lpwstr>
  </property>
  <property fmtid="{D5CDD505-2E9C-101B-9397-08002B2CF9AE}" pid="5" name="MSIP_Label_f42aa342-8706-4288-bd11-ebb85995028c_SetDate">
    <vt:lpwstr>2019-07-15T07:08:50.5168437Z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0cee7751-a7e7-4700-884e-378cb11a5b84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